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7" r:id="rId9"/>
    <p:sldId id="264" r:id="rId10"/>
    <p:sldId id="268" r:id="rId11"/>
    <p:sldId id="265" r:id="rId12"/>
    <p:sldId id="271" r:id="rId13"/>
    <p:sldId id="266" r:id="rId14"/>
    <p:sldId id="272" r:id="rId15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  <a:srgbClr val="FF0000"/>
    <a:srgbClr val="FFFF00"/>
    <a:srgbClr val="92D050"/>
    <a:srgbClr val="F6A21D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633A28-325E-4F3C-9D74-7B235343A885}" type="doc">
      <dgm:prSet loTypeId="urn:microsoft.com/office/officeart/2005/8/layout/equation2" loCatId="relationship" qsTypeId="urn:microsoft.com/office/officeart/2005/8/quickstyle/simple4" qsCatId="simple" csTypeId="urn:microsoft.com/office/officeart/2005/8/colors/accent4_3" csCatId="accent4" phldr="1"/>
      <dgm:spPr/>
      <dgm:t>
        <a:bodyPr rtlCol="0"/>
        <a:lstStyle/>
        <a:p>
          <a:pPr rtl="0"/>
          <a:endParaRPr lang="en-ZA"/>
        </a:p>
      </dgm:t>
    </dgm:pt>
    <dgm:pt modelId="{8F296356-B4BA-4FC2-A157-6B70630C3AB0}">
      <dgm:prSet phldr="0"/>
      <dgm:spPr/>
      <dgm:t>
        <a:bodyPr/>
        <a:lstStyle/>
        <a:p>
          <a:pPr rtl="0"/>
          <a:r>
            <a:rPr lang="it-IT" b="1" noProof="0">
              <a:latin typeface="Gill Sans MT" panose="020B0502020104020203"/>
            </a:rPr>
            <a:t>Final Dataset</a:t>
          </a:r>
          <a:endParaRPr lang="it-IT" b="0" noProof="0">
            <a:latin typeface="Gill Sans MT" panose="020B0502020104020203"/>
          </a:endParaRPr>
        </a:p>
      </dgm:t>
    </dgm:pt>
    <dgm:pt modelId="{A340EB72-8762-44C6-A51A-9C6E125D111C}" type="parTrans" cxnId="{F9964E66-121A-4289-9F4B-F0BEDA573C26}">
      <dgm:prSet/>
      <dgm:spPr/>
      <dgm:t>
        <a:bodyPr/>
        <a:lstStyle/>
        <a:p>
          <a:endParaRPr lang="en-US"/>
        </a:p>
      </dgm:t>
    </dgm:pt>
    <dgm:pt modelId="{8B45540F-BF1F-47E1-99FC-329F4528DC68}" type="sibTrans" cxnId="{F9964E66-121A-4289-9F4B-F0BEDA573C26}">
      <dgm:prSet/>
      <dgm:spPr/>
      <dgm:t>
        <a:bodyPr/>
        <a:lstStyle/>
        <a:p>
          <a:endParaRPr lang="en-US"/>
        </a:p>
      </dgm:t>
    </dgm:pt>
    <dgm:pt modelId="{ADF4ED69-959B-4871-8178-A5BD4B641E79}" type="pres">
      <dgm:prSet presAssocID="{EB633A28-325E-4F3C-9D74-7B235343A885}" presName="Name0" presStyleCnt="0">
        <dgm:presLayoutVars>
          <dgm:dir/>
          <dgm:resizeHandles val="exact"/>
        </dgm:presLayoutVars>
      </dgm:prSet>
      <dgm:spPr/>
    </dgm:pt>
    <dgm:pt modelId="{CE07896D-91C6-472F-87C5-A654ACBACCE4}" type="pres">
      <dgm:prSet presAssocID="{EB633A28-325E-4F3C-9D74-7B235343A885}" presName="vNodes" presStyleCnt="0"/>
      <dgm:spPr/>
    </dgm:pt>
    <dgm:pt modelId="{93D0F2FE-1C65-43CD-AAC8-6E6288F5BF6F}" type="pres">
      <dgm:prSet presAssocID="{EB633A28-325E-4F3C-9D74-7B235343A885}" presName="lastNode" presStyleLbl="node1" presStyleIdx="0" presStyleCnt="1">
        <dgm:presLayoutVars>
          <dgm:bulletEnabled val="1"/>
        </dgm:presLayoutVars>
      </dgm:prSet>
      <dgm:spPr/>
    </dgm:pt>
  </dgm:ptLst>
  <dgm:cxnLst>
    <dgm:cxn modelId="{F9964E66-121A-4289-9F4B-F0BEDA573C26}" srcId="{EB633A28-325E-4F3C-9D74-7B235343A885}" destId="{8F296356-B4BA-4FC2-A157-6B70630C3AB0}" srcOrd="0" destOrd="0" parTransId="{A340EB72-8762-44C6-A51A-9C6E125D111C}" sibTransId="{8B45540F-BF1F-47E1-99FC-329F4528DC68}"/>
    <dgm:cxn modelId="{74708D80-FA3E-4820-9BF1-98CC929E02B5}" type="presOf" srcId="{EB633A28-325E-4F3C-9D74-7B235343A885}" destId="{ADF4ED69-959B-4871-8178-A5BD4B641E79}" srcOrd="0" destOrd="0" presId="urn:microsoft.com/office/officeart/2005/8/layout/equation2"/>
    <dgm:cxn modelId="{FB9A1FF1-4376-4D24-8D1C-5ADDBA333FBD}" type="presOf" srcId="{8F296356-B4BA-4FC2-A157-6B70630C3AB0}" destId="{93D0F2FE-1C65-43CD-AAC8-6E6288F5BF6F}" srcOrd="0" destOrd="0" presId="urn:microsoft.com/office/officeart/2005/8/layout/equation2"/>
    <dgm:cxn modelId="{A0BC688B-8725-4C33-80F4-354EDD85BDB6}" type="presParOf" srcId="{ADF4ED69-959B-4871-8178-A5BD4B641E79}" destId="{CE07896D-91C6-472F-87C5-A654ACBACCE4}" srcOrd="0" destOrd="0" presId="urn:microsoft.com/office/officeart/2005/8/layout/equation2"/>
    <dgm:cxn modelId="{E56201F2-772E-44BD-9B65-ED57D2B1942F}" type="presParOf" srcId="{ADF4ED69-959B-4871-8178-A5BD4B641E79}" destId="{93D0F2FE-1C65-43CD-AAC8-6E6288F5BF6F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9106D0-1F86-4391-8D66-71A2F50FF794}" type="doc">
      <dgm:prSet loTypeId="urn:microsoft.com/office/officeart/2005/8/layout/chevron2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it-IT"/>
        </a:p>
      </dgm:t>
    </dgm:pt>
    <dgm:pt modelId="{9192353B-D664-49F8-BEF8-733337C5744B}">
      <dgm:prSet phldrT="[Testo]" phldr="0"/>
      <dgm:spPr/>
      <dgm:t>
        <a:bodyPr/>
        <a:lstStyle/>
        <a:p>
          <a:pPr rtl="0"/>
          <a:r>
            <a:rPr lang="en-US" dirty="0">
              <a:latin typeface="Gill Sans MT" panose="020B0502020104020203"/>
            </a:rPr>
            <a:t>Data Cleaning</a:t>
          </a:r>
          <a:endParaRPr lang="en-US" dirty="0"/>
        </a:p>
      </dgm:t>
    </dgm:pt>
    <dgm:pt modelId="{BA46C6D6-1BC9-4679-8DE2-F369063DD525}" type="parTrans" cxnId="{84319F5C-20E1-4A5F-8A00-B540C041FAC6}">
      <dgm:prSet/>
      <dgm:spPr/>
      <dgm:t>
        <a:bodyPr/>
        <a:lstStyle/>
        <a:p>
          <a:endParaRPr lang="en-US"/>
        </a:p>
      </dgm:t>
    </dgm:pt>
    <dgm:pt modelId="{E5C30CFD-2FEB-4ABD-9373-934A77C08132}" type="sibTrans" cxnId="{84319F5C-20E1-4A5F-8A00-B540C041FAC6}">
      <dgm:prSet/>
      <dgm:spPr/>
      <dgm:t>
        <a:bodyPr/>
        <a:lstStyle/>
        <a:p>
          <a:endParaRPr lang="en-US"/>
        </a:p>
      </dgm:t>
    </dgm:pt>
    <dgm:pt modelId="{8FE50BC8-F365-46C0-A29D-E137EF924F6B}">
      <dgm:prSet phldrT="[Testo]"/>
      <dgm:spPr/>
      <dgm:t>
        <a:bodyPr/>
        <a:lstStyle/>
        <a:p>
          <a:pPr rtl="0"/>
          <a:r>
            <a:rPr lang="en-US" dirty="0">
              <a:latin typeface="Calibri"/>
              <a:ea typeface="Calibri"/>
              <a:cs typeface="Calibri"/>
            </a:rPr>
            <a:t>Useless features removal</a:t>
          </a:r>
          <a:endParaRPr lang="en-US" dirty="0"/>
        </a:p>
      </dgm:t>
    </dgm:pt>
    <dgm:pt modelId="{F2FDAC8E-1A89-46E0-B843-AD12A0320052}" type="parTrans" cxnId="{978D2AAC-B4E2-4A2B-9970-0CE72B8BA37C}">
      <dgm:prSet/>
      <dgm:spPr/>
      <dgm:t>
        <a:bodyPr/>
        <a:lstStyle/>
        <a:p>
          <a:endParaRPr lang="en-US"/>
        </a:p>
      </dgm:t>
    </dgm:pt>
    <dgm:pt modelId="{01778F79-9F34-4FEB-BFF3-A10A117295C9}" type="sibTrans" cxnId="{978D2AAC-B4E2-4A2B-9970-0CE72B8BA37C}">
      <dgm:prSet/>
      <dgm:spPr/>
      <dgm:t>
        <a:bodyPr/>
        <a:lstStyle/>
        <a:p>
          <a:endParaRPr lang="en-US"/>
        </a:p>
      </dgm:t>
    </dgm:pt>
    <dgm:pt modelId="{15C9E956-A873-427A-8B87-85D8526F0614}">
      <dgm:prSet phldrT="[Testo]" phldr="0"/>
      <dgm:spPr/>
      <dgm:t>
        <a:bodyPr/>
        <a:lstStyle/>
        <a:p>
          <a:pPr rtl="0"/>
          <a:r>
            <a:rPr lang="en-US">
              <a:latin typeface="Gill Sans MT" panose="020B0502020104020203"/>
            </a:rPr>
            <a:t>Feature Engineering</a:t>
          </a:r>
          <a:endParaRPr lang="en-US"/>
        </a:p>
      </dgm:t>
    </dgm:pt>
    <dgm:pt modelId="{8EEC1996-87B3-408B-A042-45FC8FC9B650}" type="parTrans" cxnId="{60C68922-D987-49D0-B3A9-FC1E0B2D68D1}">
      <dgm:prSet/>
      <dgm:spPr/>
      <dgm:t>
        <a:bodyPr/>
        <a:lstStyle/>
        <a:p>
          <a:endParaRPr lang="en-US"/>
        </a:p>
      </dgm:t>
    </dgm:pt>
    <dgm:pt modelId="{E9C97EE8-4F72-4437-85FB-C00E27AE7D59}" type="sibTrans" cxnId="{60C68922-D987-49D0-B3A9-FC1E0B2D68D1}">
      <dgm:prSet/>
      <dgm:spPr/>
      <dgm:t>
        <a:bodyPr/>
        <a:lstStyle/>
        <a:p>
          <a:endParaRPr lang="en-US"/>
        </a:p>
      </dgm:t>
    </dgm:pt>
    <dgm:pt modelId="{BFE53F4D-63F3-404A-A5D8-B2398A0363DB}">
      <dgm:prSet phldrT="[Testo]" phldr="0"/>
      <dgm:spPr/>
      <dgm:t>
        <a:bodyPr/>
        <a:lstStyle/>
        <a:p>
          <a:pPr rtl="0"/>
          <a:r>
            <a:rPr lang="en-US" dirty="0">
              <a:latin typeface="Gill Sans MT" panose="020B0502020104020203"/>
            </a:rPr>
            <a:t>Categorical: Chi-Squared Test</a:t>
          </a:r>
          <a:endParaRPr lang="en-US" dirty="0"/>
        </a:p>
      </dgm:t>
    </dgm:pt>
    <dgm:pt modelId="{CD3D058A-EBC6-4294-A0A7-EEED2F44BD9D}" type="parTrans" cxnId="{1E2210D8-9CC0-46C6-91E7-45ACBF4C03A9}">
      <dgm:prSet/>
      <dgm:spPr/>
      <dgm:t>
        <a:bodyPr/>
        <a:lstStyle/>
        <a:p>
          <a:endParaRPr lang="en-US"/>
        </a:p>
      </dgm:t>
    </dgm:pt>
    <dgm:pt modelId="{E2D9F2B2-2DE5-45E6-AB2D-AE9D3704A9A0}" type="sibTrans" cxnId="{1E2210D8-9CC0-46C6-91E7-45ACBF4C03A9}">
      <dgm:prSet/>
      <dgm:spPr/>
      <dgm:t>
        <a:bodyPr/>
        <a:lstStyle/>
        <a:p>
          <a:endParaRPr lang="en-US"/>
        </a:p>
      </dgm:t>
    </dgm:pt>
    <dgm:pt modelId="{80BBE80A-9B8C-4277-B79C-865D95188FB0}">
      <dgm:prSet phldrT="[Testo]" phldr="0"/>
      <dgm:spPr/>
      <dgm:t>
        <a:bodyPr/>
        <a:lstStyle/>
        <a:p>
          <a:pPr rtl="0"/>
          <a:r>
            <a:rPr lang="en-US" dirty="0">
              <a:latin typeface="Gill Sans MT" panose="020B0502020104020203"/>
            </a:rPr>
            <a:t>Numerical: Correlation Analysis</a:t>
          </a:r>
          <a:endParaRPr lang="en-US" dirty="0"/>
        </a:p>
      </dgm:t>
    </dgm:pt>
    <dgm:pt modelId="{D9A8783F-A90A-4D15-AC0A-B0C3D386AB8C}" type="parTrans" cxnId="{C5A8B327-7D8C-46B2-9C47-C3BE442A28B9}">
      <dgm:prSet/>
      <dgm:spPr/>
      <dgm:t>
        <a:bodyPr/>
        <a:lstStyle/>
        <a:p>
          <a:endParaRPr lang="en-US"/>
        </a:p>
      </dgm:t>
    </dgm:pt>
    <dgm:pt modelId="{3F8898D3-6A03-446D-B83E-7F4CB2B59F7C}" type="sibTrans" cxnId="{C5A8B327-7D8C-46B2-9C47-C3BE442A28B9}">
      <dgm:prSet/>
      <dgm:spPr/>
      <dgm:t>
        <a:bodyPr/>
        <a:lstStyle/>
        <a:p>
          <a:endParaRPr lang="en-US"/>
        </a:p>
      </dgm:t>
    </dgm:pt>
    <dgm:pt modelId="{94839F2D-54B3-4A6F-918C-32B6D640248D}">
      <dgm:prSet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Null values</a:t>
          </a:r>
        </a:p>
      </dgm:t>
    </dgm:pt>
    <dgm:pt modelId="{1498D343-2C80-4174-B259-B4C100D2577B}" type="parTrans" cxnId="{5037F002-4426-4C5C-BD19-1D8C4CC7BE18}">
      <dgm:prSet/>
      <dgm:spPr/>
      <dgm:t>
        <a:bodyPr/>
        <a:lstStyle/>
        <a:p>
          <a:endParaRPr lang="en-US"/>
        </a:p>
      </dgm:t>
    </dgm:pt>
    <dgm:pt modelId="{3BF04A82-8D96-4B85-8491-9AAAD6F9211F}" type="sibTrans" cxnId="{5037F002-4426-4C5C-BD19-1D8C4CC7BE18}">
      <dgm:prSet/>
      <dgm:spPr/>
      <dgm:t>
        <a:bodyPr/>
        <a:lstStyle/>
        <a:p>
          <a:endParaRPr lang="en-US"/>
        </a:p>
      </dgm:t>
    </dgm:pt>
    <dgm:pt modelId="{8E2C2669-2614-460C-BD7B-5C29FCA8D50F}">
      <dgm:prSet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Categorical Features</a:t>
          </a:r>
        </a:p>
      </dgm:t>
    </dgm:pt>
    <dgm:pt modelId="{39289B1D-265F-452B-BE32-966F06EFED03}" type="parTrans" cxnId="{3B0C71F4-137B-4769-B63F-2439D94EF695}">
      <dgm:prSet/>
      <dgm:spPr/>
      <dgm:t>
        <a:bodyPr/>
        <a:lstStyle/>
        <a:p>
          <a:endParaRPr lang="en-US"/>
        </a:p>
      </dgm:t>
    </dgm:pt>
    <dgm:pt modelId="{E75110DD-B5A0-4E23-B8F9-859A7A1CF7EB}" type="sibTrans" cxnId="{3B0C71F4-137B-4769-B63F-2439D94EF695}">
      <dgm:prSet/>
      <dgm:spPr/>
      <dgm:t>
        <a:bodyPr/>
        <a:lstStyle/>
        <a:p>
          <a:endParaRPr lang="en-US"/>
        </a:p>
      </dgm:t>
    </dgm:pt>
    <dgm:pt modelId="{AA87CCB1-8D22-4787-96ED-4FE40C6AF8FC}">
      <dgm:prSet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One-Hot Encoding</a:t>
          </a:r>
        </a:p>
      </dgm:t>
    </dgm:pt>
    <dgm:pt modelId="{7D34ED71-A501-4127-A6C5-950F999E85B7}" type="parTrans" cxnId="{07BA288A-D5E9-4736-9546-E9E620154E46}">
      <dgm:prSet/>
      <dgm:spPr/>
      <dgm:t>
        <a:bodyPr/>
        <a:lstStyle/>
        <a:p>
          <a:endParaRPr lang="en-US"/>
        </a:p>
      </dgm:t>
    </dgm:pt>
    <dgm:pt modelId="{E8D20B0F-A784-4A90-9460-A3DE4D30EFAB}" type="sibTrans" cxnId="{07BA288A-D5E9-4736-9546-E9E620154E46}">
      <dgm:prSet/>
      <dgm:spPr/>
      <dgm:t>
        <a:bodyPr/>
        <a:lstStyle/>
        <a:p>
          <a:endParaRPr lang="en-US"/>
        </a:p>
      </dgm:t>
    </dgm:pt>
    <dgm:pt modelId="{774D9F6B-BB03-4B6F-B70D-521226D75707}" type="pres">
      <dgm:prSet presAssocID="{159106D0-1F86-4391-8D66-71A2F50FF794}" presName="linearFlow" presStyleCnt="0">
        <dgm:presLayoutVars>
          <dgm:dir/>
          <dgm:animLvl val="lvl"/>
          <dgm:resizeHandles val="exact"/>
        </dgm:presLayoutVars>
      </dgm:prSet>
      <dgm:spPr/>
    </dgm:pt>
    <dgm:pt modelId="{445123C5-030B-48EE-8DED-E909B228E5FC}" type="pres">
      <dgm:prSet presAssocID="{9192353B-D664-49F8-BEF8-733337C5744B}" presName="composite" presStyleCnt="0"/>
      <dgm:spPr/>
    </dgm:pt>
    <dgm:pt modelId="{372AFC54-EEF5-451D-94C9-128A15FC7BC4}" type="pres">
      <dgm:prSet presAssocID="{9192353B-D664-49F8-BEF8-733337C5744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AAF2642-F218-415B-A2AC-1AFA62BA7785}" type="pres">
      <dgm:prSet presAssocID="{9192353B-D664-49F8-BEF8-733337C5744B}" presName="descendantText" presStyleLbl="alignAcc1" presStyleIdx="0" presStyleCnt="3">
        <dgm:presLayoutVars>
          <dgm:bulletEnabled val="1"/>
        </dgm:presLayoutVars>
      </dgm:prSet>
      <dgm:spPr/>
    </dgm:pt>
    <dgm:pt modelId="{34D3A7E1-AF9E-4F21-A25C-12B4C0932781}" type="pres">
      <dgm:prSet presAssocID="{E5C30CFD-2FEB-4ABD-9373-934A77C08132}" presName="sp" presStyleCnt="0"/>
      <dgm:spPr/>
    </dgm:pt>
    <dgm:pt modelId="{55EEB869-213A-47FE-9DB6-D26AC71355D7}" type="pres">
      <dgm:prSet presAssocID="{8E2C2669-2614-460C-BD7B-5C29FCA8D50F}" presName="composite" presStyleCnt="0"/>
      <dgm:spPr/>
    </dgm:pt>
    <dgm:pt modelId="{5E28FB11-E67E-4497-8F64-E92B4937DB4E}" type="pres">
      <dgm:prSet presAssocID="{8E2C2669-2614-460C-BD7B-5C29FCA8D50F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84A53BD-F03F-4E58-8651-6431F2FE3B34}" type="pres">
      <dgm:prSet presAssocID="{8E2C2669-2614-460C-BD7B-5C29FCA8D50F}" presName="descendantText" presStyleLbl="alignAcc1" presStyleIdx="1" presStyleCnt="3">
        <dgm:presLayoutVars>
          <dgm:bulletEnabled val="1"/>
        </dgm:presLayoutVars>
      </dgm:prSet>
      <dgm:spPr/>
    </dgm:pt>
    <dgm:pt modelId="{6CDAF9D6-6C05-4C07-B598-5476EB722BF3}" type="pres">
      <dgm:prSet presAssocID="{E75110DD-B5A0-4E23-B8F9-859A7A1CF7EB}" presName="sp" presStyleCnt="0"/>
      <dgm:spPr/>
    </dgm:pt>
    <dgm:pt modelId="{79BDC9D3-8DE4-4751-953F-F6AB0DF732F3}" type="pres">
      <dgm:prSet presAssocID="{15C9E956-A873-427A-8B87-85D8526F0614}" presName="composite" presStyleCnt="0"/>
      <dgm:spPr/>
    </dgm:pt>
    <dgm:pt modelId="{9822F01A-C44A-4129-A5ED-8C58A382701D}" type="pres">
      <dgm:prSet presAssocID="{15C9E956-A873-427A-8B87-85D8526F061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F5CE0E7-6131-4EFA-8956-3C9F96F59EA3}" type="pres">
      <dgm:prSet presAssocID="{15C9E956-A873-427A-8B87-85D8526F061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037F002-4426-4C5C-BD19-1D8C4CC7BE18}" srcId="{9192353B-D664-49F8-BEF8-733337C5744B}" destId="{94839F2D-54B3-4A6F-918C-32B6D640248D}" srcOrd="1" destOrd="0" parTransId="{1498D343-2C80-4174-B259-B4C100D2577B}" sibTransId="{3BF04A82-8D96-4B85-8491-9AAAD6F9211F}"/>
    <dgm:cxn modelId="{23B30E13-7B37-4AEF-B56F-F9788F136519}" type="presOf" srcId="{9192353B-D664-49F8-BEF8-733337C5744B}" destId="{372AFC54-EEF5-451D-94C9-128A15FC7BC4}" srcOrd="0" destOrd="0" presId="urn:microsoft.com/office/officeart/2005/8/layout/chevron2"/>
    <dgm:cxn modelId="{60C68922-D987-49D0-B3A9-FC1E0B2D68D1}" srcId="{159106D0-1F86-4391-8D66-71A2F50FF794}" destId="{15C9E956-A873-427A-8B87-85D8526F0614}" srcOrd="2" destOrd="0" parTransId="{8EEC1996-87B3-408B-A042-45FC8FC9B650}" sibTransId="{E9C97EE8-4F72-4437-85FB-C00E27AE7D59}"/>
    <dgm:cxn modelId="{C5A8B327-7D8C-46B2-9C47-C3BE442A28B9}" srcId="{15C9E956-A873-427A-8B87-85D8526F0614}" destId="{80BBE80A-9B8C-4277-B79C-865D95188FB0}" srcOrd="1" destOrd="0" parTransId="{D9A8783F-A90A-4D15-AC0A-B0C3D386AB8C}" sibTransId="{3F8898D3-6A03-446D-B83E-7F4CB2B59F7C}"/>
    <dgm:cxn modelId="{005E602A-819B-498F-AC73-7F326D7097AA}" type="presOf" srcId="{BFE53F4D-63F3-404A-A5D8-B2398A0363DB}" destId="{1F5CE0E7-6131-4EFA-8956-3C9F96F59EA3}" srcOrd="0" destOrd="0" presId="urn:microsoft.com/office/officeart/2005/8/layout/chevron2"/>
    <dgm:cxn modelId="{7DD10A30-44D0-4F2E-9DD7-B30009DA54D9}" type="presOf" srcId="{94839F2D-54B3-4A6F-918C-32B6D640248D}" destId="{2AAF2642-F218-415B-A2AC-1AFA62BA7785}" srcOrd="0" destOrd="1" presId="urn:microsoft.com/office/officeart/2005/8/layout/chevron2"/>
    <dgm:cxn modelId="{473FCD37-1BEC-4E58-9A84-F9E214F5CCB2}" type="presOf" srcId="{15C9E956-A873-427A-8B87-85D8526F0614}" destId="{9822F01A-C44A-4129-A5ED-8C58A382701D}" srcOrd="0" destOrd="0" presId="urn:microsoft.com/office/officeart/2005/8/layout/chevron2"/>
    <dgm:cxn modelId="{E1BB873F-87D5-42D5-8228-37A6D0C6C501}" type="presOf" srcId="{8E2C2669-2614-460C-BD7B-5C29FCA8D50F}" destId="{5E28FB11-E67E-4497-8F64-E92B4937DB4E}" srcOrd="0" destOrd="0" presId="urn:microsoft.com/office/officeart/2005/8/layout/chevron2"/>
    <dgm:cxn modelId="{84319F5C-20E1-4A5F-8A00-B540C041FAC6}" srcId="{159106D0-1F86-4391-8D66-71A2F50FF794}" destId="{9192353B-D664-49F8-BEF8-733337C5744B}" srcOrd="0" destOrd="0" parTransId="{BA46C6D6-1BC9-4679-8DE2-F369063DD525}" sibTransId="{E5C30CFD-2FEB-4ABD-9373-934A77C08132}"/>
    <dgm:cxn modelId="{07BA288A-D5E9-4736-9546-E9E620154E46}" srcId="{8E2C2669-2614-460C-BD7B-5C29FCA8D50F}" destId="{AA87CCB1-8D22-4787-96ED-4FE40C6AF8FC}" srcOrd="0" destOrd="0" parTransId="{7D34ED71-A501-4127-A6C5-950F999E85B7}" sibTransId="{E8D20B0F-A784-4A90-9460-A3DE4D30EFAB}"/>
    <dgm:cxn modelId="{38E0788C-7EA4-48CA-A585-E5E9C7E37FDB}" type="presOf" srcId="{AA87CCB1-8D22-4787-96ED-4FE40C6AF8FC}" destId="{784A53BD-F03F-4E58-8651-6431F2FE3B34}" srcOrd="0" destOrd="0" presId="urn:microsoft.com/office/officeart/2005/8/layout/chevron2"/>
    <dgm:cxn modelId="{250F4A96-ED30-45BE-AD1B-BC60FAF37B2B}" type="presOf" srcId="{159106D0-1F86-4391-8D66-71A2F50FF794}" destId="{774D9F6B-BB03-4B6F-B70D-521226D75707}" srcOrd="0" destOrd="0" presId="urn:microsoft.com/office/officeart/2005/8/layout/chevron2"/>
    <dgm:cxn modelId="{978D2AAC-B4E2-4A2B-9970-0CE72B8BA37C}" srcId="{9192353B-D664-49F8-BEF8-733337C5744B}" destId="{8FE50BC8-F365-46C0-A29D-E137EF924F6B}" srcOrd="0" destOrd="0" parTransId="{F2FDAC8E-1A89-46E0-B843-AD12A0320052}" sibTransId="{01778F79-9F34-4FEB-BFF3-A10A117295C9}"/>
    <dgm:cxn modelId="{00E32BC3-54CC-4A2A-B295-FDF206200310}" type="presOf" srcId="{80BBE80A-9B8C-4277-B79C-865D95188FB0}" destId="{1F5CE0E7-6131-4EFA-8956-3C9F96F59EA3}" srcOrd="0" destOrd="1" presId="urn:microsoft.com/office/officeart/2005/8/layout/chevron2"/>
    <dgm:cxn modelId="{1E2210D8-9CC0-46C6-91E7-45ACBF4C03A9}" srcId="{15C9E956-A873-427A-8B87-85D8526F0614}" destId="{BFE53F4D-63F3-404A-A5D8-B2398A0363DB}" srcOrd="0" destOrd="0" parTransId="{CD3D058A-EBC6-4294-A0A7-EEED2F44BD9D}" sibTransId="{E2D9F2B2-2DE5-45E6-AB2D-AE9D3704A9A0}"/>
    <dgm:cxn modelId="{3B0C71F4-137B-4769-B63F-2439D94EF695}" srcId="{159106D0-1F86-4391-8D66-71A2F50FF794}" destId="{8E2C2669-2614-460C-BD7B-5C29FCA8D50F}" srcOrd="1" destOrd="0" parTransId="{39289B1D-265F-452B-BE32-966F06EFED03}" sibTransId="{E75110DD-B5A0-4E23-B8F9-859A7A1CF7EB}"/>
    <dgm:cxn modelId="{9F9F84FE-ACA5-41FE-9046-357D298F0F59}" type="presOf" srcId="{8FE50BC8-F365-46C0-A29D-E137EF924F6B}" destId="{2AAF2642-F218-415B-A2AC-1AFA62BA7785}" srcOrd="0" destOrd="0" presId="urn:microsoft.com/office/officeart/2005/8/layout/chevron2"/>
    <dgm:cxn modelId="{24981582-5CA2-4AFC-BCBC-D7A1033C9CA7}" type="presParOf" srcId="{774D9F6B-BB03-4B6F-B70D-521226D75707}" destId="{445123C5-030B-48EE-8DED-E909B228E5FC}" srcOrd="0" destOrd="0" presId="urn:microsoft.com/office/officeart/2005/8/layout/chevron2"/>
    <dgm:cxn modelId="{578002E7-D612-418F-AC50-964CE1346BB7}" type="presParOf" srcId="{445123C5-030B-48EE-8DED-E909B228E5FC}" destId="{372AFC54-EEF5-451D-94C9-128A15FC7BC4}" srcOrd="0" destOrd="0" presId="urn:microsoft.com/office/officeart/2005/8/layout/chevron2"/>
    <dgm:cxn modelId="{8D1FB083-3260-456B-85DE-781944D5F1F8}" type="presParOf" srcId="{445123C5-030B-48EE-8DED-E909B228E5FC}" destId="{2AAF2642-F218-415B-A2AC-1AFA62BA7785}" srcOrd="1" destOrd="0" presId="urn:microsoft.com/office/officeart/2005/8/layout/chevron2"/>
    <dgm:cxn modelId="{6D0CDD02-1F59-4014-8332-935159F22A73}" type="presParOf" srcId="{774D9F6B-BB03-4B6F-B70D-521226D75707}" destId="{34D3A7E1-AF9E-4F21-A25C-12B4C0932781}" srcOrd="1" destOrd="0" presId="urn:microsoft.com/office/officeart/2005/8/layout/chevron2"/>
    <dgm:cxn modelId="{14588478-9A42-4840-A5EA-75815469D6BB}" type="presParOf" srcId="{774D9F6B-BB03-4B6F-B70D-521226D75707}" destId="{55EEB869-213A-47FE-9DB6-D26AC71355D7}" srcOrd="2" destOrd="0" presId="urn:microsoft.com/office/officeart/2005/8/layout/chevron2"/>
    <dgm:cxn modelId="{2A400B9A-A85F-4956-84A9-72F14FE97773}" type="presParOf" srcId="{55EEB869-213A-47FE-9DB6-D26AC71355D7}" destId="{5E28FB11-E67E-4497-8F64-E92B4937DB4E}" srcOrd="0" destOrd="0" presId="urn:microsoft.com/office/officeart/2005/8/layout/chevron2"/>
    <dgm:cxn modelId="{428B3200-BEFB-49B1-9ADE-AA6CFFBFAA50}" type="presParOf" srcId="{55EEB869-213A-47FE-9DB6-D26AC71355D7}" destId="{784A53BD-F03F-4E58-8651-6431F2FE3B34}" srcOrd="1" destOrd="0" presId="urn:microsoft.com/office/officeart/2005/8/layout/chevron2"/>
    <dgm:cxn modelId="{BE7BA1CF-90E7-4F2C-8DDF-D892E21260F2}" type="presParOf" srcId="{774D9F6B-BB03-4B6F-B70D-521226D75707}" destId="{6CDAF9D6-6C05-4C07-B598-5476EB722BF3}" srcOrd="3" destOrd="0" presId="urn:microsoft.com/office/officeart/2005/8/layout/chevron2"/>
    <dgm:cxn modelId="{0F8F4284-D8FA-4F78-A474-44C19C890A9A}" type="presParOf" srcId="{774D9F6B-BB03-4B6F-B70D-521226D75707}" destId="{79BDC9D3-8DE4-4751-953F-F6AB0DF732F3}" srcOrd="4" destOrd="0" presId="urn:microsoft.com/office/officeart/2005/8/layout/chevron2"/>
    <dgm:cxn modelId="{3CB36D35-E83E-4D7B-B7E1-BF0DE8639B8C}" type="presParOf" srcId="{79BDC9D3-8DE4-4751-953F-F6AB0DF732F3}" destId="{9822F01A-C44A-4129-A5ED-8C58A382701D}" srcOrd="0" destOrd="0" presId="urn:microsoft.com/office/officeart/2005/8/layout/chevron2"/>
    <dgm:cxn modelId="{4A680BD7-4235-4E75-B6C1-4AF6120B6E30}" type="presParOf" srcId="{79BDC9D3-8DE4-4751-953F-F6AB0DF732F3}" destId="{1F5CE0E7-6131-4EFA-8956-3C9F96F59EA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0F2FE-1C65-43CD-AAC8-6E6288F5BF6F}">
      <dsp:nvSpPr>
        <dsp:cNvPr id="0" name=""/>
        <dsp:cNvSpPr/>
      </dsp:nvSpPr>
      <dsp:spPr>
        <a:xfrm>
          <a:off x="519376" y="312"/>
          <a:ext cx="1805318" cy="1805318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b="1" kern="1200" noProof="0">
              <a:latin typeface="Gill Sans MT" panose="020B0502020104020203"/>
            </a:rPr>
            <a:t>Final Dataset</a:t>
          </a:r>
          <a:endParaRPr lang="it-IT" sz="2600" b="0" kern="1200" noProof="0">
            <a:latin typeface="Gill Sans MT" panose="020B0502020104020203"/>
          </a:endParaRPr>
        </a:p>
      </dsp:txBody>
      <dsp:txXfrm>
        <a:off x="783759" y="264695"/>
        <a:ext cx="1276552" cy="1276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2AFC54-EEF5-451D-94C9-128A15FC7BC4}">
      <dsp:nvSpPr>
        <dsp:cNvPr id="0" name=""/>
        <dsp:cNvSpPr/>
      </dsp:nvSpPr>
      <dsp:spPr>
        <a:xfrm rot="5400000">
          <a:off x="-244457" y="245832"/>
          <a:ext cx="1629716" cy="114080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Gill Sans MT" panose="020B0502020104020203"/>
            </a:rPr>
            <a:t>Data Cleaning</a:t>
          </a:r>
          <a:endParaRPr lang="en-US" sz="1600" kern="1200" dirty="0"/>
        </a:p>
      </dsp:txBody>
      <dsp:txXfrm rot="-5400000">
        <a:off x="1" y="571776"/>
        <a:ext cx="1140801" cy="488915"/>
      </dsp:txXfrm>
    </dsp:sp>
    <dsp:sp modelId="{2AAF2642-F218-415B-A2AC-1AFA62BA7785}">
      <dsp:nvSpPr>
        <dsp:cNvPr id="0" name=""/>
        <dsp:cNvSpPr/>
      </dsp:nvSpPr>
      <dsp:spPr>
        <a:xfrm rot="5400000">
          <a:off x="3082694" y="-1940518"/>
          <a:ext cx="1059316" cy="49431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Calibri"/>
              <a:ea typeface="Calibri"/>
              <a:cs typeface="Calibri"/>
            </a:rPr>
            <a:t>Useless features removal</a:t>
          </a:r>
          <a:endParaRPr lang="en-US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alibri"/>
              <a:ea typeface="Calibri"/>
              <a:cs typeface="Calibri"/>
            </a:rPr>
            <a:t>Null values</a:t>
          </a:r>
        </a:p>
      </dsp:txBody>
      <dsp:txXfrm rot="-5400000">
        <a:off x="1140801" y="53087"/>
        <a:ext cx="4891390" cy="955892"/>
      </dsp:txXfrm>
    </dsp:sp>
    <dsp:sp modelId="{5E28FB11-E67E-4497-8F64-E92B4937DB4E}">
      <dsp:nvSpPr>
        <dsp:cNvPr id="0" name=""/>
        <dsp:cNvSpPr/>
      </dsp:nvSpPr>
      <dsp:spPr>
        <a:xfrm rot="5400000">
          <a:off x="-244457" y="1681731"/>
          <a:ext cx="1629716" cy="114080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  <a:ea typeface="Calibri"/>
              <a:cs typeface="Calibri"/>
            </a:rPr>
            <a:t>Categorical Features</a:t>
          </a:r>
        </a:p>
      </dsp:txBody>
      <dsp:txXfrm rot="-5400000">
        <a:off x="1" y="2007675"/>
        <a:ext cx="1140801" cy="488915"/>
      </dsp:txXfrm>
    </dsp:sp>
    <dsp:sp modelId="{784A53BD-F03F-4E58-8651-6431F2FE3B34}">
      <dsp:nvSpPr>
        <dsp:cNvPr id="0" name=""/>
        <dsp:cNvSpPr/>
      </dsp:nvSpPr>
      <dsp:spPr>
        <a:xfrm rot="5400000">
          <a:off x="3082694" y="-504619"/>
          <a:ext cx="1059316" cy="49431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alibri"/>
              <a:ea typeface="Calibri"/>
              <a:cs typeface="Calibri"/>
            </a:rPr>
            <a:t>One-Hot Encoding</a:t>
          </a:r>
        </a:p>
      </dsp:txBody>
      <dsp:txXfrm rot="-5400000">
        <a:off x="1140801" y="1488986"/>
        <a:ext cx="4891390" cy="955892"/>
      </dsp:txXfrm>
    </dsp:sp>
    <dsp:sp modelId="{9822F01A-C44A-4129-A5ED-8C58A382701D}">
      <dsp:nvSpPr>
        <dsp:cNvPr id="0" name=""/>
        <dsp:cNvSpPr/>
      </dsp:nvSpPr>
      <dsp:spPr>
        <a:xfrm rot="5400000">
          <a:off x="-244457" y="3117630"/>
          <a:ext cx="1629716" cy="114080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Gill Sans MT" panose="020B0502020104020203"/>
            </a:rPr>
            <a:t>Feature Engineering</a:t>
          </a:r>
          <a:endParaRPr lang="en-US" sz="1600" kern="1200"/>
        </a:p>
      </dsp:txBody>
      <dsp:txXfrm rot="-5400000">
        <a:off x="1" y="3443574"/>
        <a:ext cx="1140801" cy="488915"/>
      </dsp:txXfrm>
    </dsp:sp>
    <dsp:sp modelId="{1F5CE0E7-6131-4EFA-8956-3C9F96F59EA3}">
      <dsp:nvSpPr>
        <dsp:cNvPr id="0" name=""/>
        <dsp:cNvSpPr/>
      </dsp:nvSpPr>
      <dsp:spPr>
        <a:xfrm rot="5400000">
          <a:off x="3082694" y="931280"/>
          <a:ext cx="1059316" cy="49431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Gill Sans MT" panose="020B0502020104020203"/>
            </a:rPr>
            <a:t>Categorical: Chi-Squared Test</a:t>
          </a:r>
          <a:endParaRPr lang="en-US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Gill Sans MT" panose="020B0502020104020203"/>
            </a:rPr>
            <a:t>Numerical: Correlation Analysis</a:t>
          </a:r>
          <a:endParaRPr lang="en-US" sz="2700" kern="1200" dirty="0"/>
        </a:p>
      </dsp:txBody>
      <dsp:txXfrm rot="-5400000">
        <a:off x="1140801" y="2924885"/>
        <a:ext cx="4891390" cy="955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27920C-A2A7-43D3-9E8C-12EBC1AEF93E}" type="datetime1">
              <a:rPr lang="it-IT" smtClean="0"/>
              <a:t>09/06/2024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2D306-4CE7-4B06-AF73-311970B1CF3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7213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71E02-131D-4D1D-B957-4B348FB801EE}" type="datetime1">
              <a:rPr lang="it-IT" smtClean="0"/>
              <a:pPr/>
              <a:t>09/06/2024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 dirty="0"/>
              <a:t>Modifica gli stili del testo dello schema</a:t>
            </a:r>
          </a:p>
          <a:p>
            <a:pPr lvl="1"/>
            <a:r>
              <a:rPr lang="it-IT" noProof="0" dirty="0"/>
              <a:t>Secondo livello</a:t>
            </a:r>
          </a:p>
          <a:p>
            <a:pPr lvl="2"/>
            <a:r>
              <a:rPr lang="it-IT" noProof="0" dirty="0"/>
              <a:t>Terzo livello</a:t>
            </a:r>
          </a:p>
          <a:p>
            <a:pPr lvl="3"/>
            <a:r>
              <a:rPr lang="it-IT" noProof="0" dirty="0"/>
              <a:t>Quarto livello</a:t>
            </a:r>
          </a:p>
          <a:p>
            <a:pPr lvl="4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4ED20-AA3E-407A-995B-E979708F91F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6066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4ED20-AA3E-407A-995B-E979708F91FF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7135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4ED20-AA3E-407A-995B-E979708F91FF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8534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4ED20-AA3E-407A-995B-E979708F91F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8212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4ED20-AA3E-407A-995B-E979708F91F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053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4ED20-AA3E-407A-995B-E979708F91FF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6951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4ED20-AA3E-407A-995B-E979708F91F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605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4ED20-AA3E-407A-995B-E979708F91FF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500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4ED20-AA3E-407A-995B-E979708F91F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4654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4ED20-AA3E-407A-995B-E979708F91FF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292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4ED20-AA3E-407A-995B-E979708F91FF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6647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4ED20-AA3E-407A-995B-E979708F91F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014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30CFC9-60FD-4C6E-821A-2EF7B9838854}" type="datetime1">
              <a:rPr lang="it-IT" noProof="0" smtClean="0"/>
              <a:t>09/06/2024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4757FA-1751-43E9-B391-F21D1613BC5B}" type="datetime1">
              <a:rPr lang="it-IT" noProof="0" smtClean="0"/>
              <a:t>09/06/2024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
              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921FE0-8376-4934-803C-3CF729983BDB}" type="datetime1">
              <a:rPr lang="it-IT" noProof="0" smtClean="0"/>
              <a:t>09/06/2024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4230FD-F11E-4FAD-B5E6-A857F05F1723}" type="datetime1">
              <a:rPr lang="it-IT" noProof="0" smtClean="0"/>
              <a:t>09/06/2024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CBECCD-4F01-4228-BD50-69770E028C03}" type="datetime1">
              <a:rPr lang="it-IT" noProof="0" smtClean="0"/>
              <a:t>09/06/2024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729130-9304-4778-95A4-A9CB49A93CD9}" type="datetime1">
              <a:rPr lang="it-IT" noProof="0" smtClean="0"/>
              <a:t>09/06/2024</a:t>
            </a:fld>
            <a:endParaRPr lang="it-IT" noProof="0" dirty="0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20DB5F-18F1-4370-9464-80071A592E90}" type="datetime1">
              <a:rPr lang="it-IT" noProof="0" smtClean="0"/>
              <a:t>09/06/2024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534B66-20BB-4276-AB76-D874621E5061}" type="datetime1">
              <a:rPr lang="it-IT" noProof="0" smtClean="0"/>
              <a:t>09/06/2024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AC6163-57B0-4E47-AF6E-58041F2CD7A3}" type="datetime1">
              <a:rPr lang="it-IT" noProof="0" smtClean="0"/>
              <a:t>09/06/2024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Modificare gli stili del testo dello schema</a:t>
            </a:r>
          </a:p>
        </p:txBody>
      </p: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5C67A6-DAF3-4246-8C98-4EE1C9D163B5}" type="datetime1">
              <a:rPr lang="it-IT" noProof="0" smtClean="0"/>
              <a:t>09/06/2024</a:t>
            </a:fld>
            <a:endParaRPr lang="it-IT" noProof="0" dirty="0"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3BCC645E-B114-4396-985A-D3469C8A77E8}" type="datetime1">
              <a:rPr lang="it-IT" noProof="0" smtClean="0"/>
              <a:t>09/06/2024</a:t>
            </a:fld>
            <a:endParaRPr lang="it-IT" noProof="0" dirty="0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F5B39A97-CDB8-44BE-89E0-50E735C14B67}" type="datetime1">
              <a:rPr lang="it-IT" noProof="0" smtClean="0"/>
              <a:t>09/06/2024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17" y="3711348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rmAutofit/>
          </a:bodyPr>
          <a:lstStyle/>
          <a:p>
            <a:pPr rtl="0"/>
            <a:r>
              <a:rPr lang="it-IT" sz="3200" dirty="0" err="1">
                <a:solidFill>
                  <a:schemeClr val="tx1"/>
                </a:solidFill>
              </a:rPr>
              <a:t>Cinem</a:t>
            </a:r>
            <a:r>
              <a:rPr lang="it-IT" sz="3200" dirty="0">
                <a:solidFill>
                  <a:schemeClr val="tx1"/>
                </a:solidFill>
              </a:rPr>
              <a:t>-AI</a:t>
            </a:r>
            <a:endParaRPr lang="it-IT" sz="3000" dirty="0">
              <a:solidFill>
                <a:schemeClr val="tx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5110704"/>
            <a:ext cx="4486656" cy="702702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it-IT" sz="1800" dirty="0">
                <a:solidFill>
                  <a:schemeClr val="tx1"/>
                </a:solidFill>
              </a:rPr>
              <a:t>Marco Bologna</a:t>
            </a:r>
          </a:p>
          <a:p>
            <a:pPr rtl="0"/>
            <a:r>
              <a:rPr lang="it-IT" sz="1800" dirty="0">
                <a:solidFill>
                  <a:schemeClr val="tx1"/>
                </a:solidFill>
              </a:rPr>
              <a:t>Andrea Ruggieri</a:t>
            </a:r>
          </a:p>
        </p:txBody>
      </p:sp>
      <p:pic>
        <p:nvPicPr>
          <p:cNvPr id="8" name="Immagine 7" descr="Immagine che contiene arte, cerchio, disegno, Elementi grafici&#10;&#10;Descrizione generata automaticamente">
            <a:extLst>
              <a:ext uri="{FF2B5EF4-FFF2-40B4-BE49-F238E27FC236}">
                <a16:creationId xmlns:a16="http://schemas.microsoft.com/office/drawing/2014/main" id="{11FF7604-5110-BF5D-C76F-781524331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018" y="214761"/>
            <a:ext cx="2706057" cy="2762827"/>
          </a:xfrm>
          <a:prstGeom prst="rect">
            <a:avLst/>
          </a:prstGeom>
        </p:spPr>
      </p:pic>
      <p:pic>
        <p:nvPicPr>
          <p:cNvPr id="11" name="Immagine 10" descr="Immagine che contiene interno, Teatro, Centro per esibizioni, sala da concerto&#10;&#10;Descrizione generata automaticamente">
            <a:extLst>
              <a:ext uri="{FF2B5EF4-FFF2-40B4-BE49-F238E27FC236}">
                <a16:creationId xmlns:a16="http://schemas.microsoft.com/office/drawing/2014/main" id="{41377F14-35B8-0C5E-68F5-E9578BA4BE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01" r="14069"/>
          <a:stretch/>
        </p:blipFill>
        <p:spPr>
          <a:xfrm>
            <a:off x="6096001" y="0"/>
            <a:ext cx="6096000" cy="682692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07D3F13-9F9D-9F7B-DCDC-6E0F82F2FD7F}"/>
              </a:ext>
            </a:extLst>
          </p:cNvPr>
          <p:cNvSpPr txBox="1"/>
          <p:nvPr/>
        </p:nvSpPr>
        <p:spPr>
          <a:xfrm>
            <a:off x="1513908" y="3131836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Data Mining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tangolo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029" y="-425824"/>
            <a:ext cx="1615" cy="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dir="2700000">
              <a:srgbClr val="000000">
                <a:alpha val="40000"/>
              </a:srgbClr>
            </a:outerShdw>
            <a:reflection stA="67000" endPos="540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6" name="Immagine 5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C66C2A43-BF93-316C-B865-F1860E0BB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50" y="1659"/>
            <a:ext cx="5665849" cy="3787963"/>
          </a:xfrm>
          <a:prstGeom prst="rect">
            <a:avLst/>
          </a:prstGeom>
        </p:spPr>
      </p:pic>
      <p:pic>
        <p:nvPicPr>
          <p:cNvPr id="8" name="Immagine 7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5A1DBA59-5121-3425-C5D7-9D1BC13DB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36" y="1929393"/>
            <a:ext cx="6579376" cy="4998192"/>
          </a:xfrm>
          <a:prstGeom prst="rect">
            <a:avLst/>
          </a:prstGeom>
        </p:spPr>
      </p:pic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ABC0755D-5F1A-F76C-53F8-58526F88A337}"/>
              </a:ext>
            </a:extLst>
          </p:cNvPr>
          <p:cNvSpPr txBox="1"/>
          <p:nvPr/>
        </p:nvSpPr>
        <p:spPr>
          <a:xfrm>
            <a:off x="1394691" y="4392838"/>
            <a:ext cx="279668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AUC 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One vs </a:t>
            </a:r>
            <a:r>
              <a:rPr lang="it-IT" b="1" dirty="0" err="1">
                <a:solidFill>
                  <a:schemeClr val="bg1"/>
                </a:solidFill>
              </a:rPr>
              <a:t>Rest</a:t>
            </a:r>
            <a:endParaRPr lang="it-IT" b="1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0A6885C-2024-89EA-A35F-B73C5564BE81}"/>
              </a:ext>
            </a:extLst>
          </p:cNvPr>
          <p:cNvSpPr txBox="1"/>
          <p:nvPr/>
        </p:nvSpPr>
        <p:spPr>
          <a:xfrm>
            <a:off x="5773644" y="638867"/>
            <a:ext cx="6295464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b="1">
                <a:solidFill>
                  <a:schemeClr val="bg1"/>
                </a:solidFill>
              </a:rPr>
              <a:t>One </a:t>
            </a:r>
            <a:r>
              <a:rPr lang="it-IT" sz="2000" b="1" err="1">
                <a:solidFill>
                  <a:schemeClr val="bg1"/>
                </a:solidFill>
              </a:rPr>
              <a:t>Away</a:t>
            </a:r>
            <a:r>
              <a:rPr lang="it-IT" sz="2000" b="1">
                <a:solidFill>
                  <a:schemeClr val="bg1"/>
                </a:solidFill>
              </a:rPr>
              <a:t> </a:t>
            </a:r>
            <a:r>
              <a:rPr lang="it-IT" sz="2000" b="1" err="1">
                <a:solidFill>
                  <a:schemeClr val="bg1"/>
                </a:solidFill>
              </a:rPr>
              <a:t>Accuracy</a:t>
            </a:r>
          </a:p>
          <a:p>
            <a:endParaRPr lang="it-IT">
              <a:solidFill>
                <a:schemeClr val="bg1"/>
              </a:solidFill>
            </a:endParaRPr>
          </a:p>
        </p:txBody>
      </p:sp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23FF4588-5D61-D070-0B93-CDBE32F888CC}"/>
              </a:ext>
            </a:extLst>
          </p:cNvPr>
          <p:cNvSpPr/>
          <p:nvPr/>
        </p:nvSpPr>
        <p:spPr>
          <a:xfrm>
            <a:off x="3551491" y="4461803"/>
            <a:ext cx="1994647" cy="392205"/>
          </a:xfrm>
          <a:prstGeom prst="rightArrow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Freccia a destra 51">
            <a:extLst>
              <a:ext uri="{FF2B5EF4-FFF2-40B4-BE49-F238E27FC236}">
                <a16:creationId xmlns:a16="http://schemas.microsoft.com/office/drawing/2014/main" id="{C318897C-2DE6-2DDA-CA47-233489AFBA8B}"/>
              </a:ext>
            </a:extLst>
          </p:cNvPr>
          <p:cNvSpPr/>
          <p:nvPr/>
        </p:nvSpPr>
        <p:spPr>
          <a:xfrm rot="10800000">
            <a:off x="5770254" y="640594"/>
            <a:ext cx="1613646" cy="347383"/>
          </a:xfrm>
          <a:prstGeom prst="rightArrow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79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tangolo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4837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43" y="134096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it-IT" err="1">
                <a:solidFill>
                  <a:srgbClr val="FFFFFF"/>
                </a:solidFill>
              </a:rPr>
              <a:t>Conclusions</a:t>
            </a:r>
          </a:p>
        </p:txBody>
      </p:sp>
      <p:pic>
        <p:nvPicPr>
          <p:cNvPr id="5" name="Immagine 4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60B95F7C-2B4D-06F0-91CE-C3769D2A8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14" y="4482"/>
            <a:ext cx="6084119" cy="4249270"/>
          </a:xfrm>
          <a:prstGeom prst="rect">
            <a:avLst/>
          </a:prstGeom>
        </p:spPr>
      </p:pic>
      <p:pic>
        <p:nvPicPr>
          <p:cNvPr id="6" name="Immagine 5" descr="Immagine che contiene testo, schermata, grafica&#10;&#10;Descrizione generata automaticamente">
            <a:extLst>
              <a:ext uri="{FF2B5EF4-FFF2-40B4-BE49-F238E27FC236}">
                <a16:creationId xmlns:a16="http://schemas.microsoft.com/office/drawing/2014/main" id="{09868546-1234-A243-FD78-2C99EE590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13" y="4262717"/>
            <a:ext cx="6084795" cy="246208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56944C8-C7D7-2C4C-458D-A2B205404695}"/>
              </a:ext>
            </a:extLst>
          </p:cNvPr>
          <p:cNvSpPr txBox="1"/>
          <p:nvPr/>
        </p:nvSpPr>
        <p:spPr>
          <a:xfrm>
            <a:off x="244991" y="1763986"/>
            <a:ext cx="3464156" cy="50629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</a:rPr>
              <a:t>Regression Models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Least trustable, didn't get main part of the problem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</a:rPr>
              <a:t>Classification Models</a:t>
            </a:r>
          </a:p>
          <a:p>
            <a:pPr marL="285750" indent="-285750">
              <a:spcAft>
                <a:spcPts val="1200"/>
              </a:spcAft>
              <a:buFont typeface="Wingdings"/>
              <a:buChar char="Ø"/>
            </a:pPr>
            <a:r>
              <a:rPr lang="en-US" dirty="0">
                <a:solidFill>
                  <a:schemeClr val="bg1"/>
                </a:solidFill>
              </a:rPr>
              <a:t>AdaBoost seems efficient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</a:rPr>
              <a:t>All in all:</a:t>
            </a:r>
          </a:p>
          <a:p>
            <a:pPr marL="285750" indent="-285750">
              <a:spcAft>
                <a:spcPts val="1200"/>
              </a:spcAft>
              <a:buFont typeface="Wingdings"/>
              <a:buChar char="Ø"/>
            </a:pPr>
            <a:r>
              <a:rPr lang="en-US" dirty="0">
                <a:solidFill>
                  <a:schemeClr val="bg1"/>
                </a:solidFill>
              </a:rPr>
              <a:t>Unbalanced dataset </a:t>
            </a:r>
            <a:endParaRPr lang="en-US" dirty="0"/>
          </a:p>
          <a:p>
            <a:pPr marL="285750" indent="-285750">
              <a:spcAft>
                <a:spcPts val="1200"/>
              </a:spcAft>
              <a:buFont typeface="Wingdings"/>
              <a:buChar char="Ø"/>
            </a:pPr>
            <a:r>
              <a:rPr lang="en-US" dirty="0">
                <a:solidFill>
                  <a:schemeClr val="bg1"/>
                </a:solidFill>
              </a:rPr>
              <a:t>Difficult achieve higher results due to nature of the problem</a:t>
            </a:r>
          </a:p>
          <a:p>
            <a:pPr marL="285750" indent="-285750">
              <a:spcAft>
                <a:spcPts val="1200"/>
              </a:spcAft>
              <a:buFont typeface="Wingdings"/>
              <a:buChar char="Ø"/>
            </a:pPr>
            <a:r>
              <a:rPr lang="en-US" dirty="0">
                <a:solidFill>
                  <a:schemeClr val="bg1"/>
                </a:solidFill>
              </a:rPr>
              <a:t>Results obtained are comparable with the state of art of the problem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76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tangolo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it-IT">
                <a:solidFill>
                  <a:schemeClr val="bg1"/>
                </a:solidFill>
              </a:rPr>
              <a:t>Project IDEA</a:t>
            </a:r>
          </a:p>
        </p:txBody>
      </p:sp>
      <p:sp>
        <p:nvSpPr>
          <p:cNvPr id="183" name="Segnaposto contenuto 182">
            <a:extLst>
              <a:ext uri="{FF2B5EF4-FFF2-40B4-BE49-F238E27FC236}">
                <a16:creationId xmlns:a16="http://schemas.microsoft.com/office/drawing/2014/main" id="{69E51120-1DD2-8DB7-D30F-F9005EA84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753" y="385662"/>
            <a:ext cx="6990139" cy="60939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it-IT" sz="3200" dirty="0"/>
              <a:t>Application goal: </a:t>
            </a:r>
          </a:p>
          <a:p>
            <a:pPr lvl="3">
              <a:buFont typeface="Courier New" panose="020B0604020202020204" pitchFamily="34" charset="0"/>
              <a:buChar char="o"/>
            </a:pPr>
            <a:r>
              <a:rPr lang="it-IT" sz="2600" dirty="0" err="1"/>
              <a:t>Movie's</a:t>
            </a:r>
            <a:r>
              <a:rPr lang="it-IT" sz="2600" dirty="0"/>
              <a:t> revenue </a:t>
            </a:r>
            <a:r>
              <a:rPr lang="it-IT" sz="2600" dirty="0" err="1"/>
              <a:t>prediction</a:t>
            </a:r>
            <a:endParaRPr lang="it-IT" sz="2600" dirty="0"/>
          </a:p>
          <a:p>
            <a:pPr>
              <a:buFont typeface="Wingdings" panose="020B0604020202020204" pitchFamily="34" charset="0"/>
              <a:buChar char="Ø"/>
            </a:pPr>
            <a:r>
              <a:rPr lang="it-IT" sz="3200" dirty="0"/>
              <a:t>Dataset</a:t>
            </a:r>
          </a:p>
          <a:p>
            <a:pPr lvl="3">
              <a:buFont typeface="Courier New" panose="020B0604020202020204" pitchFamily="34" charset="0"/>
              <a:buChar char="o"/>
            </a:pPr>
            <a:r>
              <a:rPr lang="it-IT" sz="2600" dirty="0"/>
              <a:t>Data Integration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it-IT" sz="3200" dirty="0"/>
              <a:t>Data </a:t>
            </a:r>
            <a:r>
              <a:rPr lang="it-IT" sz="3200" dirty="0" err="1"/>
              <a:t>Preprocessing</a:t>
            </a:r>
            <a:endParaRPr lang="it-IT" sz="3200" dirty="0"/>
          </a:p>
          <a:p>
            <a:pPr>
              <a:buFont typeface="Wingdings" panose="020B0604020202020204" pitchFamily="34" charset="0"/>
              <a:buChar char="Ø"/>
            </a:pPr>
            <a:r>
              <a:rPr lang="it-IT" sz="3200" dirty="0" err="1"/>
              <a:t>Regression</a:t>
            </a:r>
            <a:r>
              <a:rPr lang="it-IT" sz="3200" dirty="0"/>
              <a:t> Analysis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it-IT" sz="3200" dirty="0" err="1"/>
              <a:t>Classification</a:t>
            </a:r>
            <a:r>
              <a:rPr lang="it-IT" sz="3200" dirty="0"/>
              <a:t> Analysis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it-IT" sz="2600" dirty="0"/>
              <a:t>Data </a:t>
            </a:r>
            <a:r>
              <a:rPr lang="it-IT" sz="2600" dirty="0" err="1"/>
              <a:t>Discretization</a:t>
            </a:r>
            <a:endParaRPr lang="it-IT" sz="2600" dirty="0"/>
          </a:p>
          <a:p>
            <a:pPr lvl="3">
              <a:buFont typeface="Courier New" panose="02070309020205020404" pitchFamily="49" charset="0"/>
              <a:buChar char="o"/>
            </a:pPr>
            <a:r>
              <a:rPr lang="it-IT" sz="2600" dirty="0"/>
              <a:t>Development of </a:t>
            </a:r>
            <a:r>
              <a:rPr lang="it-IT" sz="2600" dirty="0" err="1"/>
              <a:t>Classification</a:t>
            </a:r>
            <a:r>
              <a:rPr lang="it-IT" sz="2600" dirty="0"/>
              <a:t> models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2800" dirty="0"/>
              <a:t>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tangolo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Dataset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FCD121-8525-7643-1362-A7DA6137B0A1}"/>
              </a:ext>
            </a:extLst>
          </p:cNvPr>
          <p:cNvSpPr txBox="1"/>
          <p:nvPr/>
        </p:nvSpPr>
        <p:spPr>
          <a:xfrm>
            <a:off x="1268721" y="810449"/>
            <a:ext cx="5000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/>
              <a:t>IMDB Dataset</a:t>
            </a:r>
            <a:r>
              <a:rPr lang="it-IT" dirty="0"/>
              <a:t>:  </a:t>
            </a:r>
            <a:r>
              <a:rPr lang="it-IT" dirty="0" err="1"/>
              <a:t>Main</a:t>
            </a:r>
            <a:r>
              <a:rPr lang="it-IT" dirty="0"/>
              <a:t> dataset for </a:t>
            </a:r>
            <a:r>
              <a:rPr lang="it-IT" dirty="0" err="1"/>
              <a:t>this</a:t>
            </a:r>
            <a:r>
              <a:rPr lang="it-IT" dirty="0"/>
              <a:t> study, </a:t>
            </a:r>
            <a:r>
              <a:rPr lang="it-IT" dirty="0" err="1"/>
              <a:t>has</a:t>
            </a:r>
            <a:r>
              <a:rPr lang="it-IT" dirty="0"/>
              <a:t> 23 features and </a:t>
            </a:r>
            <a:r>
              <a:rPr lang="it-IT" dirty="0" err="1"/>
              <a:t>around</a:t>
            </a:r>
            <a:r>
              <a:rPr lang="it-IT" dirty="0"/>
              <a:t> 80K </a:t>
            </a:r>
            <a:r>
              <a:rPr lang="it-IT" dirty="0" err="1"/>
              <a:t>observation</a:t>
            </a:r>
            <a:r>
              <a:rPr lang="it-IT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/>
              <a:t>TMDB Dataset</a:t>
            </a:r>
            <a:r>
              <a:rPr lang="it-IT" dirty="0"/>
              <a:t>: Support Dataset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fill</a:t>
            </a:r>
            <a:r>
              <a:rPr lang="it-IT" dirty="0"/>
              <a:t>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in the IMDB 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BBA8F1-FCD8-BDD7-70D6-35B626294EE3}"/>
              </a:ext>
            </a:extLst>
          </p:cNvPr>
          <p:cNvSpPr txBox="1"/>
          <p:nvPr/>
        </p:nvSpPr>
        <p:spPr>
          <a:xfrm>
            <a:off x="489994" y="342379"/>
            <a:ext cx="5386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Two </a:t>
            </a:r>
            <a:r>
              <a:rPr lang="it-IT" dirty="0" err="1"/>
              <a:t>biggest</a:t>
            </a:r>
            <a:r>
              <a:rPr lang="it-IT" dirty="0"/>
              <a:t> movie dataset </a:t>
            </a:r>
            <a:r>
              <a:rPr lang="it-IT" dirty="0" err="1"/>
              <a:t>available</a:t>
            </a:r>
            <a:r>
              <a:rPr lang="it-IT" dirty="0"/>
              <a:t> on the web:</a:t>
            </a:r>
          </a:p>
          <a:p>
            <a:r>
              <a:rPr lang="it-IT" dirty="0"/>
              <a:t>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56545E-AC26-20D5-D1CF-A9FF4F27505A}"/>
              </a:ext>
            </a:extLst>
          </p:cNvPr>
          <p:cNvSpPr txBox="1"/>
          <p:nvPr/>
        </p:nvSpPr>
        <p:spPr>
          <a:xfrm>
            <a:off x="489994" y="2446027"/>
            <a:ext cx="60940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Unfortunately</a:t>
            </a:r>
            <a:r>
              <a:rPr lang="it-IT" dirty="0"/>
              <a:t>, the </a:t>
            </a:r>
            <a:r>
              <a:rPr lang="it-IT" dirty="0" err="1"/>
              <a:t>majority</a:t>
            </a:r>
            <a:r>
              <a:rPr lang="it-IT" dirty="0"/>
              <a:t> of </a:t>
            </a:r>
            <a:r>
              <a:rPr lang="it-IT" dirty="0" err="1"/>
              <a:t>observation</a:t>
            </a:r>
            <a:r>
              <a:rPr lang="it-IT" dirty="0"/>
              <a:t> </a:t>
            </a:r>
            <a:r>
              <a:rPr lang="it-IT" dirty="0" err="1"/>
              <a:t>had</a:t>
            </a:r>
            <a:r>
              <a:rPr lang="it-IT" dirty="0"/>
              <a:t>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for the revenue (target feature for </a:t>
            </a:r>
            <a:r>
              <a:rPr lang="it-IT" dirty="0" err="1"/>
              <a:t>this</a:t>
            </a:r>
            <a:r>
              <a:rPr lang="it-IT" dirty="0"/>
              <a:t> study)</a:t>
            </a:r>
          </a:p>
          <a:p>
            <a:endParaRPr lang="it-IT" dirty="0"/>
          </a:p>
          <a:p>
            <a:r>
              <a:rPr lang="it-IT" dirty="0" err="1"/>
              <a:t>Merging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dataset on the IMDB code of the movie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achieved</a:t>
            </a:r>
            <a:r>
              <a:rPr lang="it-IT" dirty="0"/>
              <a:t> a </a:t>
            </a:r>
            <a:r>
              <a:rPr lang="it-IT" dirty="0" err="1"/>
              <a:t>starting</a:t>
            </a:r>
            <a:r>
              <a:rPr lang="it-IT" dirty="0"/>
              <a:t> </a:t>
            </a:r>
            <a:r>
              <a:rPr lang="it-IT" dirty="0" err="1"/>
              <a:t>collection</a:t>
            </a:r>
            <a:r>
              <a:rPr lang="it-IT" dirty="0"/>
              <a:t> of 20825 entries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ABE3884-A49F-FC19-FF93-D8FA30EE3EE2}"/>
              </a:ext>
            </a:extLst>
          </p:cNvPr>
          <p:cNvSpPr txBox="1"/>
          <p:nvPr/>
        </p:nvSpPr>
        <p:spPr>
          <a:xfrm>
            <a:off x="489994" y="4363268"/>
            <a:ext cx="6094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External features  added to the dataset: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Prizes </a:t>
            </a:r>
            <a:r>
              <a:rPr lang="en-US" b="1" dirty="0" err="1"/>
              <a:t>informations</a:t>
            </a:r>
            <a:r>
              <a:rPr lang="en-US" b="1" dirty="0"/>
              <a:t> </a:t>
            </a:r>
            <a:r>
              <a:rPr lang="en-US" dirty="0"/>
              <a:t>for Actors, Directors, and Writers: number of previous nominations and wins of Oscar, Golden Globe, BAFTA, Emmy,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Number of previous film </a:t>
            </a:r>
            <a:r>
              <a:rPr lang="en-US" dirty="0"/>
              <a:t>for Actors, Directors and Writers</a:t>
            </a:r>
          </a:p>
        </p:txBody>
      </p:sp>
    </p:spTree>
    <p:extLst>
      <p:ext uri="{BB962C8B-B14F-4D97-AF65-F5344CB8AC3E}">
        <p14:creationId xmlns:p14="http://schemas.microsoft.com/office/powerpoint/2010/main" val="4128952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tangolo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762851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Data </a:t>
            </a:r>
            <a:r>
              <a:rPr lang="it-IT" dirty="0" err="1">
                <a:solidFill>
                  <a:srgbClr val="FFFFFF"/>
                </a:solidFill>
              </a:rPr>
              <a:t>Preprocessing</a:t>
            </a:r>
            <a:endParaRPr lang="it-IT" dirty="0">
              <a:solidFill>
                <a:srgbClr val="FFFFFF"/>
              </a:solidFill>
            </a:endParaRPr>
          </a:p>
        </p:txBody>
      </p:sp>
      <p:graphicFrame>
        <p:nvGraphicFramePr>
          <p:cNvPr id="12" name="Segnaposto contenuto 3" descr="Sequenza temporale circolare">
            <a:extLst>
              <a:ext uri="{FF2B5EF4-FFF2-40B4-BE49-F238E27FC236}">
                <a16:creationId xmlns:a16="http://schemas.microsoft.com/office/drawing/2014/main" id="{9472A840-E465-43FB-8B5F-6C6B0A0095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351209"/>
              </p:ext>
            </p:extLst>
          </p:nvPr>
        </p:nvGraphicFramePr>
        <p:xfrm>
          <a:off x="4657523" y="4776242"/>
          <a:ext cx="2844071" cy="1805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38" name="Diagramma 337">
            <a:extLst>
              <a:ext uri="{FF2B5EF4-FFF2-40B4-BE49-F238E27FC236}">
                <a16:creationId xmlns:a16="http://schemas.microsoft.com/office/drawing/2014/main" id="{8B54A8B5-D749-7B93-5F4B-81F88A5B8D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474727"/>
              </p:ext>
            </p:extLst>
          </p:nvPr>
        </p:nvGraphicFramePr>
        <p:xfrm>
          <a:off x="5467049" y="136676"/>
          <a:ext cx="6083904" cy="4504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Segnaposto contenuto 3">
            <a:extLst>
              <a:ext uri="{FF2B5EF4-FFF2-40B4-BE49-F238E27FC236}">
                <a16:creationId xmlns:a16="http://schemas.microsoft.com/office/drawing/2014/main" id="{355FE4CA-29B2-8560-2FB8-F9B96174F590}"/>
              </a:ext>
            </a:extLst>
          </p:cNvPr>
          <p:cNvSpPr txBox="1">
            <a:spLocks/>
          </p:cNvSpPr>
          <p:nvPr/>
        </p:nvSpPr>
        <p:spPr>
          <a:xfrm>
            <a:off x="727808" y="2558514"/>
            <a:ext cx="3363974" cy="41648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Preprocessed dataset: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20705 rows (120 rows lost due to missing values)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87 columns (obtained via one hot encoding)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Chi-Squared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High similarity between Country and Language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Correlation  High correlation between prizes victory and nomination and between Oscars and Golden Globe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005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tangolo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1730" y="370076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it-IT" dirty="0" err="1">
                <a:solidFill>
                  <a:srgbClr val="FFFFFF"/>
                </a:solidFill>
              </a:rPr>
              <a:t>Regression</a:t>
            </a:r>
            <a:r>
              <a:rPr lang="it-IT" dirty="0">
                <a:solidFill>
                  <a:srgbClr val="FFFFFF"/>
                </a:solidFill>
              </a:rPr>
              <a:t> Analysis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CDB3847-6908-D3CC-F03B-7A2029B53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730" y="2004452"/>
            <a:ext cx="3363974" cy="416485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Pipeline steps: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Preprocessing</a:t>
            </a:r>
            <a:r>
              <a:rPr lang="en-US" dirty="0">
                <a:solidFill>
                  <a:schemeClr val="bg1"/>
                </a:solidFill>
              </a:rPr>
              <a:t>: Standardization of numerical features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Feature selection</a:t>
            </a:r>
            <a:r>
              <a:rPr lang="en-US" dirty="0">
                <a:solidFill>
                  <a:schemeClr val="bg1"/>
                </a:solidFill>
              </a:rPr>
              <a:t>: Keeps for the analysis the 20 best features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Model train and test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 Grid Search to find best parameters of each model was performed together within the cross validation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Then, each best model was trained with all the train set and evaluated over the test set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Segnaposto contenuto 5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5606F934-5852-B2A7-9189-D15FEF67C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1" r="-443" b="-850"/>
          <a:stretch/>
        </p:blipFill>
        <p:spPr>
          <a:xfrm>
            <a:off x="913717" y="2004452"/>
            <a:ext cx="5954222" cy="4164854"/>
          </a:xfrm>
          <a:prstGeom prst="rect">
            <a:avLst/>
          </a:prstGeom>
        </p:spPr>
      </p:pic>
      <p:sp>
        <p:nvSpPr>
          <p:cNvPr id="8" name="Titolo 7">
            <a:extLst>
              <a:ext uri="{FF2B5EF4-FFF2-40B4-BE49-F238E27FC236}">
                <a16:creationId xmlns:a16="http://schemas.microsoft.com/office/drawing/2014/main" id="{BFBD15E1-EF00-331A-36AE-57BC874C340A}"/>
              </a:ext>
            </a:extLst>
          </p:cNvPr>
          <p:cNvSpPr txBox="1">
            <a:spLocks/>
          </p:cNvSpPr>
          <p:nvPr/>
        </p:nvSpPr>
        <p:spPr bwMode="black">
          <a:xfrm>
            <a:off x="1621118" y="407866"/>
            <a:ext cx="4654296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SELECTION</a:t>
            </a:r>
          </a:p>
          <a:p>
            <a:r>
              <a:rPr lang="en-US" sz="1500" dirty="0"/>
              <a:t>FLAT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53801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tangolo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4837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98" y="2631490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it-IT" err="1">
                <a:solidFill>
                  <a:srgbClr val="FFFFFF"/>
                </a:solidFill>
              </a:rPr>
              <a:t>Result's</a:t>
            </a:r>
            <a:r>
              <a:rPr lang="it-IT">
                <a:solidFill>
                  <a:srgbClr val="FFFFFF"/>
                </a:solidFill>
              </a:rPr>
              <a:t> </a:t>
            </a:r>
            <a:r>
              <a:rPr lang="it-IT" err="1">
                <a:solidFill>
                  <a:srgbClr val="FFFFFF"/>
                </a:solidFill>
              </a:rPr>
              <a:t>evaluation</a:t>
            </a:r>
          </a:p>
        </p:txBody>
      </p:sp>
      <p:graphicFrame>
        <p:nvGraphicFramePr>
          <p:cNvPr id="28" name="Segnaposto contenuto 27">
            <a:extLst>
              <a:ext uri="{FF2B5EF4-FFF2-40B4-BE49-F238E27FC236}">
                <a16:creationId xmlns:a16="http://schemas.microsoft.com/office/drawing/2014/main" id="{56952116-1234-645B-A3E2-085B533AEE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383348"/>
              </p:ext>
            </p:extLst>
          </p:nvPr>
        </p:nvGraphicFramePr>
        <p:xfrm>
          <a:off x="3953020" y="1109872"/>
          <a:ext cx="8134329" cy="4539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569">
                  <a:extLst>
                    <a:ext uri="{9D8B030D-6E8A-4147-A177-3AD203B41FA5}">
                      <a16:colId xmlns:a16="http://schemas.microsoft.com/office/drawing/2014/main" val="2187141439"/>
                    </a:ext>
                  </a:extLst>
                </a:gridCol>
                <a:gridCol w="716874">
                  <a:extLst>
                    <a:ext uri="{9D8B030D-6E8A-4147-A177-3AD203B41FA5}">
                      <a16:colId xmlns:a16="http://schemas.microsoft.com/office/drawing/2014/main" val="2565822604"/>
                    </a:ext>
                  </a:extLst>
                </a:gridCol>
                <a:gridCol w="985698">
                  <a:extLst>
                    <a:ext uri="{9D8B030D-6E8A-4147-A177-3AD203B41FA5}">
                      <a16:colId xmlns:a16="http://schemas.microsoft.com/office/drawing/2014/main" val="541999889"/>
                    </a:ext>
                  </a:extLst>
                </a:gridCol>
                <a:gridCol w="1014690">
                  <a:extLst>
                    <a:ext uri="{9D8B030D-6E8A-4147-A177-3AD203B41FA5}">
                      <a16:colId xmlns:a16="http://schemas.microsoft.com/office/drawing/2014/main" val="1067996079"/>
                    </a:ext>
                  </a:extLst>
                </a:gridCol>
                <a:gridCol w="782761">
                  <a:extLst>
                    <a:ext uri="{9D8B030D-6E8A-4147-A177-3AD203B41FA5}">
                      <a16:colId xmlns:a16="http://schemas.microsoft.com/office/drawing/2014/main" val="1850864853"/>
                    </a:ext>
                  </a:extLst>
                </a:gridCol>
                <a:gridCol w="608810">
                  <a:extLst>
                    <a:ext uri="{9D8B030D-6E8A-4147-A177-3AD203B41FA5}">
                      <a16:colId xmlns:a16="http://schemas.microsoft.com/office/drawing/2014/main" val="1610837263"/>
                    </a:ext>
                  </a:extLst>
                </a:gridCol>
                <a:gridCol w="1064239">
                  <a:extLst>
                    <a:ext uri="{9D8B030D-6E8A-4147-A177-3AD203B41FA5}">
                      <a16:colId xmlns:a16="http://schemas.microsoft.com/office/drawing/2014/main" val="371427761"/>
                    </a:ext>
                  </a:extLst>
                </a:gridCol>
                <a:gridCol w="1037617">
                  <a:extLst>
                    <a:ext uri="{9D8B030D-6E8A-4147-A177-3AD203B41FA5}">
                      <a16:colId xmlns:a16="http://schemas.microsoft.com/office/drawing/2014/main" val="2786016661"/>
                    </a:ext>
                  </a:extLst>
                </a:gridCol>
                <a:gridCol w="843071">
                  <a:extLst>
                    <a:ext uri="{9D8B030D-6E8A-4147-A177-3AD203B41FA5}">
                      <a16:colId xmlns:a16="http://schemas.microsoft.com/office/drawing/2014/main" val="261128191"/>
                    </a:ext>
                  </a:extLst>
                </a:gridCol>
              </a:tblGrid>
              <a:tr h="34522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1" dirty="0">
                          <a:solidFill>
                            <a:schemeClr val="tx1"/>
                          </a:solidFill>
                        </a:rPr>
                        <a:t>Train Set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1">
                          <a:solidFill>
                            <a:schemeClr val="tx1"/>
                          </a:solidFill>
                        </a:rPr>
                        <a:t>Test Set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1361999"/>
                  </a:ext>
                </a:extLst>
              </a:tr>
              <a:tr h="5114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it-IT" sz="14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1"/>
                        <a:t>R^2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1" i="0" u="none" strike="noStrike" noProof="0">
                          <a:solidFill>
                            <a:srgbClr val="000000"/>
                          </a:solidFill>
                          <a:latin typeface="Gill Sans MT"/>
                        </a:rPr>
                        <a:t>MAE</a:t>
                      </a:r>
                      <a:endParaRPr lang="it-IT" sz="1400" b="1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1"/>
                        <a:t>RMSE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1"/>
                        <a:t>MSE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1"/>
                        <a:t>R^2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1" i="0" u="none" strike="noStrike" noProof="0">
                          <a:solidFill>
                            <a:srgbClr val="000000"/>
                          </a:solidFill>
                          <a:latin typeface="Gill Sans MT"/>
                        </a:rPr>
                        <a:t>MAE</a:t>
                      </a:r>
                      <a:endParaRPr lang="it-IT" sz="1400" b="1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1"/>
                        <a:t>RMSE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1"/>
                        <a:t>MSE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00611"/>
                  </a:ext>
                </a:extLst>
              </a:tr>
              <a:tr h="62651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200" b="1"/>
                        <a:t>AdaBoost</a:t>
                      </a:r>
                      <a:endParaRPr lang="it-IT" sz="1200" b="1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0.456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81809219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214334476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4.59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0.39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85459858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213078427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4.54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411242"/>
                  </a:ext>
                </a:extLst>
              </a:tr>
              <a:tr h="6648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1"/>
                        <a:t>Gradient Boosting</a:t>
                      </a:r>
                      <a:endParaRPr lang="it-IT" sz="1400" b="1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0.528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77359532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199650305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3.98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0.36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83351584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218257105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4.76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6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87110"/>
                  </a:ext>
                </a:extLst>
              </a:tr>
              <a:tr h="5497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200" b="1"/>
                        <a:t>KNN</a:t>
                      </a:r>
                      <a:endParaRPr lang="it-IT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6A21D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0.354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6A21D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80122849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6A21D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233574372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6A21D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5.45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6A21D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0.246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6A21D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89388114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6A21D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236898685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6A21D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5.16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6A21D">
                        <a:alpha val="8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697965"/>
                  </a:ext>
                </a:extLst>
              </a:tr>
              <a:tr h="6137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1"/>
                        <a:t>Decision Tree</a:t>
                      </a:r>
                      <a:endParaRPr lang="it-IT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0.562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71758403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192282060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3.69 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0.262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88080157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234341231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5.492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580633"/>
                  </a:ext>
                </a:extLst>
              </a:tr>
              <a:tr h="6137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200" b="1"/>
                        <a:t>ElasticNet</a:t>
                      </a:r>
                      <a:endParaRPr lang="it-IT" sz="1200" b="1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0.11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118242345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273842741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7.5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0.126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119316715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255072458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6.5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30140"/>
                  </a:ext>
                </a:extLst>
              </a:tr>
              <a:tr h="6137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1"/>
                        <a:t>Random Forest</a:t>
                      </a:r>
                      <a:endParaRPr lang="it-IT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0.684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dirty="0"/>
                        <a:t>58024217</a:t>
                      </a:r>
                      <a:endParaRPr lang="it-IT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163416971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2.67 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dirty="0"/>
                        <a:t>0.418</a:t>
                      </a:r>
                      <a:endParaRPr lang="it-IT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dirty="0"/>
                        <a:t>85534253</a:t>
                      </a:r>
                      <a:endParaRPr lang="it-IT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/>
                        <a:t>208057585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dirty="0"/>
                        <a:t>4.39 </a:t>
                      </a:r>
                      <a:endParaRPr lang="it-IT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046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693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tangolo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CBEB6D-376D-1444-0ED5-5688E506E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736" y="2093088"/>
            <a:ext cx="2586530" cy="202758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Due to the extremely skewed revenue, techniques as equal width or equal frequency discretization were excluded 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A4B4F04-7D9A-8D5B-E631-8F729DA13794}"/>
              </a:ext>
            </a:extLst>
          </p:cNvPr>
          <p:cNvSpPr txBox="1">
            <a:spLocks/>
          </p:cNvSpPr>
          <p:nvPr/>
        </p:nvSpPr>
        <p:spPr bwMode="black">
          <a:xfrm>
            <a:off x="8077317" y="392081"/>
            <a:ext cx="3763699" cy="118872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>
                <a:solidFill>
                  <a:srgbClr val="FFFFFF"/>
                </a:solidFill>
              </a:rPr>
              <a:t>Classification</a:t>
            </a:r>
            <a:r>
              <a:rPr lang="it-IT" dirty="0">
                <a:solidFill>
                  <a:srgbClr val="FFFFFF"/>
                </a:solidFill>
              </a:rPr>
              <a:t> Analysis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DE634DAD-C8F4-E758-58C4-684B0AF9A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84" y="392081"/>
            <a:ext cx="4654296" cy="1188720"/>
          </a:xfrm>
        </p:spPr>
        <p:txBody>
          <a:bodyPr/>
          <a:lstStyle/>
          <a:p>
            <a:r>
              <a:rPr lang="en-US" dirty="0"/>
              <a:t>Data discretization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D4A7BE-A920-D339-022D-C21AC2FA34E2}"/>
              </a:ext>
            </a:extLst>
          </p:cNvPr>
          <p:cNvSpPr txBox="1"/>
          <p:nvPr/>
        </p:nvSpPr>
        <p:spPr>
          <a:xfrm>
            <a:off x="8174948" y="2093088"/>
            <a:ext cx="3379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Before the training of classification models, a data discretization step was needed to transform the revenues in classes of revenue   </a:t>
            </a:r>
          </a:p>
        </p:txBody>
      </p:sp>
      <p:pic>
        <p:nvPicPr>
          <p:cNvPr id="15" name="Immagine 14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1265EB13-5FF1-82AF-7B28-B193DD5EE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15" y="1897795"/>
            <a:ext cx="4445690" cy="279124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82F1890-6590-0BAB-D6E4-3FB47884EAD9}"/>
              </a:ext>
            </a:extLst>
          </p:cNvPr>
          <p:cNvSpPr txBox="1"/>
          <p:nvPr/>
        </p:nvSpPr>
        <p:spPr>
          <a:xfrm>
            <a:off x="273736" y="4909930"/>
            <a:ext cx="7158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K-Means Discretization also produces highly imbalanced clusters, so: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Transformation</a:t>
            </a:r>
            <a:r>
              <a:rPr lang="en-US" dirty="0"/>
              <a:t>:  A Log transformation was applied to the revenue to increase the normality of the distribution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Discretization</a:t>
            </a:r>
            <a:r>
              <a:rPr lang="en-US" dirty="0"/>
              <a:t>: K-Means discretization over the transformed revenue</a:t>
            </a:r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BBC4B285-1642-C19F-4328-1E73F8AB7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085225"/>
              </p:ext>
            </p:extLst>
          </p:nvPr>
        </p:nvGraphicFramePr>
        <p:xfrm>
          <a:off x="7643455" y="4462370"/>
          <a:ext cx="4442791" cy="22018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4582">
                  <a:extLst>
                    <a:ext uri="{9D8B030D-6E8A-4147-A177-3AD203B41FA5}">
                      <a16:colId xmlns:a16="http://schemas.microsoft.com/office/drawing/2014/main" val="1786327312"/>
                    </a:ext>
                  </a:extLst>
                </a:gridCol>
                <a:gridCol w="1073426">
                  <a:extLst>
                    <a:ext uri="{9D8B030D-6E8A-4147-A177-3AD203B41FA5}">
                      <a16:colId xmlns:a16="http://schemas.microsoft.com/office/drawing/2014/main" val="1673423150"/>
                    </a:ext>
                  </a:extLst>
                </a:gridCol>
                <a:gridCol w="1268668">
                  <a:extLst>
                    <a:ext uri="{9D8B030D-6E8A-4147-A177-3AD203B41FA5}">
                      <a16:colId xmlns:a16="http://schemas.microsoft.com/office/drawing/2014/main" val="2192088370"/>
                    </a:ext>
                  </a:extLst>
                </a:gridCol>
                <a:gridCol w="1216115">
                  <a:extLst>
                    <a:ext uri="{9D8B030D-6E8A-4147-A177-3AD203B41FA5}">
                      <a16:colId xmlns:a16="http://schemas.microsoft.com/office/drawing/2014/main" val="2018594622"/>
                    </a:ext>
                  </a:extLst>
                </a:gridCol>
              </a:tblGrid>
              <a:tr h="4314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Revenue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50350"/>
                  </a:ext>
                </a:extLst>
              </a:tr>
              <a:tr h="442603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113087.1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608225"/>
                  </a:ext>
                </a:extLst>
              </a:tr>
              <a:tr h="442603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113087.1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3452707.5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Medium-Low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060542"/>
                  </a:ext>
                </a:extLst>
              </a:tr>
              <a:tr h="442603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3452707.5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54779022.2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Medium-High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900728"/>
                  </a:ext>
                </a:extLst>
              </a:tr>
              <a:tr h="442603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54779022.2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8813184891.0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790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64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tangolo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38" y="490538"/>
            <a:ext cx="3800475" cy="1495425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all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Classification</a:t>
            </a:r>
            <a:r>
              <a:rPr kumimoji="0" lang="it-IT" sz="2800" b="0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Analysis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68C87C-18FD-C53A-30E8-680B0F3E8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018" y="2476500"/>
            <a:ext cx="5804451" cy="28835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the model selection, as in regression, flat cross validation with grid search was used.</a:t>
            </a:r>
          </a:p>
          <a:p>
            <a:pPr marL="0" indent="0">
              <a:buNone/>
            </a:pPr>
            <a:r>
              <a:rPr lang="en-US" dirty="0"/>
              <a:t>The pipeline is similar to the one used in regression task, but: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SMOTENC</a:t>
            </a:r>
            <a:r>
              <a:rPr lang="en-US" dirty="0"/>
              <a:t> was adopted to rebalance the train set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One hot encoding </a:t>
            </a:r>
            <a:r>
              <a:rPr lang="en-US" dirty="0"/>
              <a:t>was applied to Genre before SMOTENC and to the other categorical columns after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Synthetic samples with more than one genre could be created, but for the other columns only one option is possible (like in real observations)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D225FCB-51D5-9A9D-B2B8-5C19991BD420}"/>
              </a:ext>
            </a:extLst>
          </p:cNvPr>
          <p:cNvSpPr txBox="1"/>
          <p:nvPr/>
        </p:nvSpPr>
        <p:spPr>
          <a:xfrm>
            <a:off x="547550" y="2205264"/>
            <a:ext cx="3679963" cy="4170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Pipeline steps: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Oversampling</a:t>
            </a:r>
            <a:r>
              <a:rPr lang="en-US" dirty="0">
                <a:solidFill>
                  <a:schemeClr val="bg1"/>
                </a:solidFill>
              </a:rPr>
              <a:t>: SMOTENC algorithm (can handle both numerical and categorical features)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Preprocessing</a:t>
            </a:r>
            <a:r>
              <a:rPr lang="en-US" dirty="0">
                <a:solidFill>
                  <a:schemeClr val="bg1"/>
                </a:solidFill>
              </a:rPr>
              <a:t>: Standardization of numerical features and One-Hot Encoding of categorical features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Feature selection</a:t>
            </a:r>
            <a:r>
              <a:rPr lang="en-US" dirty="0">
                <a:solidFill>
                  <a:schemeClr val="bg1"/>
                </a:solidFill>
              </a:rPr>
              <a:t>: Keeps for the analysis the 20 best features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Model train and test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olo 7">
            <a:extLst>
              <a:ext uri="{FF2B5EF4-FFF2-40B4-BE49-F238E27FC236}">
                <a16:creationId xmlns:a16="http://schemas.microsoft.com/office/drawing/2014/main" id="{7A00852C-5145-67CD-C11B-44767BAFF50D}"/>
              </a:ext>
            </a:extLst>
          </p:cNvPr>
          <p:cNvSpPr txBox="1">
            <a:spLocks/>
          </p:cNvSpPr>
          <p:nvPr/>
        </p:nvSpPr>
        <p:spPr bwMode="black">
          <a:xfrm>
            <a:off x="5210558" y="643890"/>
            <a:ext cx="4654296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SELECTION</a:t>
            </a:r>
          </a:p>
          <a:p>
            <a:r>
              <a:rPr lang="en-US" sz="1500" dirty="0"/>
              <a:t>FLAT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968441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tangolo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44527" y="0"/>
            <a:ext cx="384702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6052" y="2541087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r>
              <a:rPr lang="it-IT" err="1">
                <a:solidFill>
                  <a:srgbClr val="FFFFFF"/>
                </a:solidFill>
              </a:rPr>
              <a:t>Result's</a:t>
            </a:r>
            <a:r>
              <a:rPr lang="it-IT">
                <a:solidFill>
                  <a:srgbClr val="FFFFFF"/>
                </a:solidFill>
              </a:rPr>
              <a:t> Evaluation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BBA8F1-FCD8-BDD7-70D6-35B626294EE3}"/>
              </a:ext>
            </a:extLst>
          </p:cNvPr>
          <p:cNvSpPr txBox="1"/>
          <p:nvPr/>
        </p:nvSpPr>
        <p:spPr>
          <a:xfrm>
            <a:off x="489994" y="342379"/>
            <a:ext cx="538608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it-IT"/>
          </a:p>
          <a:p>
            <a:endParaRPr lang="it-IT"/>
          </a:p>
        </p:txBody>
      </p:sp>
      <p:graphicFrame>
        <p:nvGraphicFramePr>
          <p:cNvPr id="4" name="Segnaposto contenuto 27">
            <a:extLst>
              <a:ext uri="{FF2B5EF4-FFF2-40B4-BE49-F238E27FC236}">
                <a16:creationId xmlns:a16="http://schemas.microsoft.com/office/drawing/2014/main" id="{23422743-6B84-502F-7EF1-7F374DE8CE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670058"/>
              </p:ext>
            </p:extLst>
          </p:nvPr>
        </p:nvGraphicFramePr>
        <p:xfrm>
          <a:off x="190500" y="78441"/>
          <a:ext cx="8040889" cy="2797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676">
                  <a:extLst>
                    <a:ext uri="{9D8B030D-6E8A-4147-A177-3AD203B41FA5}">
                      <a16:colId xmlns:a16="http://schemas.microsoft.com/office/drawing/2014/main" val="2187141439"/>
                    </a:ext>
                  </a:extLst>
                </a:gridCol>
                <a:gridCol w="1446048">
                  <a:extLst>
                    <a:ext uri="{9D8B030D-6E8A-4147-A177-3AD203B41FA5}">
                      <a16:colId xmlns:a16="http://schemas.microsoft.com/office/drawing/2014/main" val="2565822604"/>
                    </a:ext>
                  </a:extLst>
                </a:gridCol>
                <a:gridCol w="1578949">
                  <a:extLst>
                    <a:ext uri="{9D8B030D-6E8A-4147-A177-3AD203B41FA5}">
                      <a16:colId xmlns:a16="http://schemas.microsoft.com/office/drawing/2014/main" val="1850864853"/>
                    </a:ext>
                  </a:extLst>
                </a:gridCol>
                <a:gridCol w="1228065">
                  <a:extLst>
                    <a:ext uri="{9D8B030D-6E8A-4147-A177-3AD203B41FA5}">
                      <a16:colId xmlns:a16="http://schemas.microsoft.com/office/drawing/2014/main" val="1610837263"/>
                    </a:ext>
                  </a:extLst>
                </a:gridCol>
                <a:gridCol w="1608151">
                  <a:extLst>
                    <a:ext uri="{9D8B030D-6E8A-4147-A177-3AD203B41FA5}">
                      <a16:colId xmlns:a16="http://schemas.microsoft.com/office/drawing/2014/main" val="261128191"/>
                    </a:ext>
                  </a:extLst>
                </a:gridCol>
              </a:tblGrid>
              <a:tr h="32471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1" dirty="0">
                          <a:solidFill>
                            <a:schemeClr val="tx1"/>
                          </a:solidFill>
                        </a:rPr>
                        <a:t>Train Set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1">
                          <a:solidFill>
                            <a:schemeClr val="tx1"/>
                          </a:solidFill>
                        </a:rPr>
                        <a:t>Test Set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1361999"/>
                  </a:ext>
                </a:extLst>
              </a:tr>
              <a:tr h="29873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it-IT" sz="14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1"/>
                        <a:t>Accuracy</a:t>
                      </a:r>
                      <a:endParaRPr lang="it-IT" sz="1400" b="1" err="1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1" dirty="0"/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1"/>
                        <a:t>Accuracy</a:t>
                      </a:r>
                      <a:endParaRPr lang="it-IT" sz="1400" b="1" err="1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1"/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00611"/>
                  </a:ext>
                </a:extLst>
              </a:tr>
              <a:tr h="298737">
                <a:tc>
                  <a:txBody>
                    <a:bodyPr/>
                    <a:lstStyle/>
                    <a:p>
                      <a:pPr lvl="0" algn="ctr" defTabSz="914400">
                        <a:buNone/>
                      </a:pPr>
                      <a:r>
                        <a:rPr lang="it-IT" sz="1600" b="1"/>
                        <a:t>AdaBoost</a:t>
                      </a:r>
                      <a:endParaRPr lang="it-IT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/>
                        <a:t>0.507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/>
                        <a:t>0.507</a:t>
                      </a:r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/>
                        <a:t>0.5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/>
                        <a:t>0.5</a:t>
                      </a:r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715440"/>
                  </a:ext>
                </a:extLst>
              </a:tr>
              <a:tr h="366508">
                <a:tc>
                  <a:txBody>
                    <a:bodyPr/>
                    <a:lstStyle/>
                    <a:p>
                      <a:pPr algn="ctr"/>
                      <a:r>
                        <a:rPr lang="it-IT" sz="1600" b="1"/>
                        <a:t>Random Forest</a:t>
                      </a:r>
                      <a:endParaRPr lang="it-IT" sz="1600" b="1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/>
                        <a:t>0.5545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/>
                        <a:t>0.5535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/>
                        <a:t>0.4894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/>
                        <a:t>0.4853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411242"/>
                  </a:ext>
                </a:extLst>
              </a:tr>
              <a:tr h="36650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1"/>
                        <a:t>Logistic Regression</a:t>
                      </a:r>
                      <a:endParaRPr lang="it-IT" sz="1600" b="1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/>
                        <a:t>0.4757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/>
                        <a:t>0.4605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/>
                        <a:t>0.</a:t>
                      </a:r>
                      <a:r>
                        <a:rPr lang="it-IT" sz="1600" b="0" i="0" u="none" strike="noStrike" noProof="0">
                          <a:solidFill>
                            <a:srgbClr val="000000"/>
                          </a:solidFill>
                          <a:latin typeface="Gill Sans MT"/>
                        </a:rPr>
                        <a:t>4716</a:t>
                      </a:r>
                      <a:endParaRPr lang="it-IT" sz="16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/>
                        <a:t>0.4529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87110"/>
                  </a:ext>
                </a:extLst>
              </a:tr>
              <a:tr h="36650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1"/>
                        <a:t>KNN</a:t>
                      </a:r>
                      <a:endParaRPr lang="it-IT" sz="1400" b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/>
                        <a:t>0.5812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/>
                        <a:t>0.5847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/>
                        <a:t>0.4658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/>
                        <a:t>0.4609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697965"/>
                  </a:ext>
                </a:extLst>
              </a:tr>
              <a:tr h="36650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1"/>
                        <a:t>SVC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/>
                        <a:t>0.4602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/>
                        <a:t>0.4758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/>
                        <a:t>0.4559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/>
                        <a:t>0.4701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00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415738"/>
                  </a:ext>
                </a:extLst>
              </a:tr>
              <a:tr h="36650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1"/>
                        <a:t>Gaussian NB</a:t>
                      </a:r>
                      <a:endParaRPr lang="it-IT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/>
                        <a:t>0.3281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/>
                        <a:t>0.3337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/>
                        <a:t>0.3298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/>
                        <a:t>0.3383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>
                        <a:alpha val="6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973127"/>
                  </a:ext>
                </a:extLst>
              </a:tr>
            </a:tbl>
          </a:graphicData>
        </a:graphic>
      </p:graphicFrame>
      <p:pic>
        <p:nvPicPr>
          <p:cNvPr id="5" name="Immagine 4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4C6C3976-6506-652A-C782-20E84A25C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0" y="3098935"/>
            <a:ext cx="4426920" cy="3737785"/>
          </a:xfrm>
          <a:prstGeom prst="rect">
            <a:avLst/>
          </a:prstGeom>
        </p:spPr>
      </p:pic>
      <p:pic>
        <p:nvPicPr>
          <p:cNvPr id="8" name="Immagine 7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FD02326F-DDB1-3F60-FF69-4BA0D465D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929" y="3104490"/>
            <a:ext cx="4426921" cy="373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66926"/>
      </p:ext>
    </p:extLst>
  </p:cSld>
  <p:clrMapOvr>
    <a:masterClrMapping/>
  </p:clrMapOvr>
</p:sld>
</file>

<file path=ppt/theme/theme1.xml><?xml version="1.0" encoding="utf-8"?>
<a:theme xmlns:a="http://schemas.openxmlformats.org/drawingml/2006/main" name="Pacco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d78f5eb-6c57-4ba5-b867-13b30a35415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8009504BD23B468E5C5CDC7A9E900D" ma:contentTypeVersion="12" ma:contentTypeDescription="Create a new document." ma:contentTypeScope="" ma:versionID="b7b0a1673504fac3cb19837f70704797">
  <xsd:schema xmlns:xsd="http://www.w3.org/2001/XMLSchema" xmlns:xs="http://www.w3.org/2001/XMLSchema" xmlns:p="http://schemas.microsoft.com/office/2006/metadata/properties" xmlns:ns3="0d78f5eb-6c57-4ba5-b867-13b30a35415b" xmlns:ns4="e7c93d49-4673-419b-88b5-14128b88c7c4" targetNamespace="http://schemas.microsoft.com/office/2006/metadata/properties" ma:root="true" ma:fieldsID="6f7bafbd54c0fe64a319e6e68c236e34" ns3:_="" ns4:_="">
    <xsd:import namespace="0d78f5eb-6c57-4ba5-b867-13b30a35415b"/>
    <xsd:import namespace="e7c93d49-4673-419b-88b5-14128b88c7c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78f5eb-6c57-4ba5-b867-13b30a3541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93d49-4673-419b-88b5-14128b88c7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0ED59B-F67D-4B99-A0A7-E5237FF58100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0d78f5eb-6c57-4ba5-b867-13b30a35415b"/>
    <ds:schemaRef ds:uri="http://purl.org/dc/elements/1.1/"/>
    <ds:schemaRef ds:uri="http://schemas.openxmlformats.org/package/2006/metadata/core-properties"/>
    <ds:schemaRef ds:uri="e7c93d49-4673-419b-88b5-14128b88c7c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E17AD15-0DEB-4851-82A2-261C041346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D51C47-F486-496F-8CB8-9C1AFB7E3E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78f5eb-6c57-4ba5-b867-13b30a35415b"/>
    <ds:schemaRef ds:uri="e7c93d49-4673-419b-88b5-14128b88c7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finanziario</Template>
  <TotalTime>442</TotalTime>
  <Words>708</Words>
  <Application>Microsoft Office PowerPoint</Application>
  <PresentationFormat>Widescreen</PresentationFormat>
  <Paragraphs>224</Paragraphs>
  <Slides>11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Arial</vt:lpstr>
      <vt:lpstr>Calibri</vt:lpstr>
      <vt:lpstr>Courier New</vt:lpstr>
      <vt:lpstr>Gill Sans MT</vt:lpstr>
      <vt:lpstr>Wingdings</vt:lpstr>
      <vt:lpstr>Pacco</vt:lpstr>
      <vt:lpstr>Cinem-AI</vt:lpstr>
      <vt:lpstr>Project IDEA</vt:lpstr>
      <vt:lpstr>Dataset</vt:lpstr>
      <vt:lpstr>Data Preprocessing</vt:lpstr>
      <vt:lpstr>Regression Analysis</vt:lpstr>
      <vt:lpstr>Result's evaluation</vt:lpstr>
      <vt:lpstr>Data discretization</vt:lpstr>
      <vt:lpstr>Classification Analysis</vt:lpstr>
      <vt:lpstr>Result's Evaluation</vt:lpstr>
      <vt:lpstr>Presentazione standard di PowerPoint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cinemai</dc:title>
  <dc:creator>Marco Bologna</dc:creator>
  <cp:lastModifiedBy>Marco Bologna</cp:lastModifiedBy>
  <cp:revision>4</cp:revision>
  <dcterms:created xsi:type="dcterms:W3CDTF">2024-06-09T13:14:48Z</dcterms:created>
  <dcterms:modified xsi:type="dcterms:W3CDTF">2024-06-09T20:39:25Z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0x0101001F8009504BD23B468E5C5CDC7A9E900D</vt:lpwstr>
  </property>
</Properties>
</file>